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Raleway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Chivo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hivo-regular.fntdata"/><Relationship Id="rId20" Type="http://schemas.openxmlformats.org/officeDocument/2006/relationships/slide" Target="slides/slide15.xml"/><Relationship Id="rId42" Type="http://schemas.openxmlformats.org/officeDocument/2006/relationships/font" Target="fonts/Chivo-italic.fntdata"/><Relationship Id="rId41" Type="http://schemas.openxmlformats.org/officeDocument/2006/relationships/font" Target="fonts/Chivo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Chivo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aleway-bold.fntdata"/><Relationship Id="rId10" Type="http://schemas.openxmlformats.org/officeDocument/2006/relationships/slide" Target="slides/slide5.xml"/><Relationship Id="rId32" Type="http://schemas.openxmlformats.org/officeDocument/2006/relationships/font" Target="fonts/Raleway-regular.fntdata"/><Relationship Id="rId13" Type="http://schemas.openxmlformats.org/officeDocument/2006/relationships/slide" Target="slides/slide8.xml"/><Relationship Id="rId35" Type="http://schemas.openxmlformats.org/officeDocument/2006/relationships/font" Target="fonts/Raleway-boldItalic.fntdata"/><Relationship Id="rId12" Type="http://schemas.openxmlformats.org/officeDocument/2006/relationships/slide" Target="slides/slide7.xml"/><Relationship Id="rId34" Type="http://schemas.openxmlformats.org/officeDocument/2006/relationships/font" Target="fonts/Raleway-italic.fntdata"/><Relationship Id="rId15" Type="http://schemas.openxmlformats.org/officeDocument/2006/relationships/slide" Target="slides/slide10.xml"/><Relationship Id="rId37" Type="http://schemas.openxmlformats.org/officeDocument/2006/relationships/font" Target="fonts/Lato-bold.fntdata"/><Relationship Id="rId14" Type="http://schemas.openxmlformats.org/officeDocument/2006/relationships/slide" Target="slides/slide9.xml"/><Relationship Id="rId36" Type="http://schemas.openxmlformats.org/officeDocument/2006/relationships/font" Target="fonts/Lato-regular.fntdata"/><Relationship Id="rId17" Type="http://schemas.openxmlformats.org/officeDocument/2006/relationships/slide" Target="slides/slide12.xml"/><Relationship Id="rId39" Type="http://schemas.openxmlformats.org/officeDocument/2006/relationships/font" Target="fonts/Lato-boldItalic.fntdata"/><Relationship Id="rId16" Type="http://schemas.openxmlformats.org/officeDocument/2006/relationships/slide" Target="slides/slide11.xml"/><Relationship Id="rId38" Type="http://schemas.openxmlformats.org/officeDocument/2006/relationships/font" Target="fonts/La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76959f809_1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876959f809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6a210fef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6a210fef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76959f80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76959f80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76959f809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76959f809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76959f809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876959f809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876959f809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876959f809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3d590e6a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03d590e6a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Prakhar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76959f809_1_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76959f809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89d32bfa3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89d32bfa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8cf970d65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8cf970d65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876959f809_1_1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876959f809_1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876959f809_1_2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876959f809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876959f809_1_2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876959f809_1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876959f809_1_2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876959f809_1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76959f809_1_2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876959f809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876959f809_1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876959f809_1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cf970d65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cf970d65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03d590e6aa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03d590e6aa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876959f809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876959f80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hb951cee52c231a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hb951cee52c231a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8cf92554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8cf92554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876959f809_0_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876959f809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876959f809_0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876959f809_0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f89b7d3f2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f89b7d3f2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Remove kinda </a:t>
            </a:r>
            <a:r>
              <a:rPr lang="en"/>
              <a:t>unnecessary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0938ead2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0938ead2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069fb6af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069fb6af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3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84" name="Google Shape;84;p13"/>
            <p:cNvSpPr/>
            <p:nvPr/>
          </p:nvSpPr>
          <p:spPr>
            <a:xfrm>
              <a:off x="2973586" y="6221960"/>
              <a:ext cx="2856819" cy="635496"/>
            </a:xfrm>
            <a:custGeom>
              <a:rect b="b" l="l" r="r" t="t"/>
              <a:pathLst>
                <a:path extrusionOk="0" h="635496" w="2856819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973586" y="6067738"/>
              <a:ext cx="642784" cy="385464"/>
            </a:xfrm>
            <a:custGeom>
              <a:rect b="b" l="l" r="r" t="t"/>
              <a:pathLst>
                <a:path extrusionOk="0" h="385464" w="642784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1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3378302" y="5250656"/>
              <a:ext cx="1781048" cy="314027"/>
            </a:xfrm>
            <a:custGeom>
              <a:rect b="b" l="l" r="r" t="t"/>
              <a:pathLst>
                <a:path extrusionOk="0" h="314027" w="1781048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1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790344" y="5404894"/>
              <a:ext cx="1040060" cy="455414"/>
            </a:xfrm>
            <a:custGeom>
              <a:rect b="b" l="l" r="r" t="t"/>
              <a:pathLst>
                <a:path extrusionOk="0" h="455414" w="104006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1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973586" y="6263466"/>
              <a:ext cx="1077258" cy="461367"/>
            </a:xfrm>
            <a:custGeom>
              <a:rect b="b" l="l" r="r" t="t"/>
              <a:pathLst>
                <a:path extrusionOk="0" h="461367" w="1077258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4706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5531332" y="5949605"/>
              <a:ext cx="299073" cy="324445"/>
            </a:xfrm>
            <a:custGeom>
              <a:rect b="b" l="l" r="r" t="t"/>
              <a:pathLst>
                <a:path extrusionOk="0" h="324445" w="299073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1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3613394" y="5425142"/>
              <a:ext cx="557972" cy="370582"/>
            </a:xfrm>
            <a:custGeom>
              <a:rect b="b" l="l" r="r" t="t"/>
              <a:pathLst>
                <a:path extrusionOk="0" h="370582" w="557972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6"/>
                  </a:srgbClr>
                </a:gs>
                <a:gs pos="100000">
                  <a:srgbClr val="FFFFFF">
                    <a:alpha val="1176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5636975" y="5677250"/>
              <a:ext cx="193430" cy="305097"/>
            </a:xfrm>
            <a:custGeom>
              <a:rect b="b" l="l" r="r" t="t"/>
              <a:pathLst>
                <a:path extrusionOk="0" h="305097" w="19343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4706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3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bg>
      <p:bgPr>
        <a:solidFill>
          <a:schemeClr val="accent6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99" name="Google Shape;99;p14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14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03" name="Google Shape;103;p14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4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14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107" name="Google Shape;107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4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111" name="Google Shape;111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115" name="Google Shape;115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14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19" name="Google Shape;119;p14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inyurl.com/softwarews26" TargetMode="External"/><Relationship Id="rId4" Type="http://schemas.openxmlformats.org/officeDocument/2006/relationships/hyperlink" Target="https://github.com/Team846/2026-trainin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youtube.com/watch?v=_fybREErgy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l6jRDk1gwU0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youtube.com/watch?v=HkdAHXoRtos" TargetMode="External"/><Relationship Id="rId4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frc-846-lms.vercel.app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frc-846-lms.vercel.app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tinyurl.com/monkeyworkshops26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create.kahoot.it/details/469e5608-0d58-4a14-9c4d-9f63dc2d3420?drawer=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ctrTitle"/>
          </p:nvPr>
        </p:nvSpPr>
        <p:spPr>
          <a:xfrm>
            <a:off x="457200" y="799275"/>
            <a:ext cx="70770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Workshops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/>
              <a:t>Funky Monkeys</a:t>
            </a:r>
            <a:endParaRPr i="1" sz="2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links</a:t>
            </a:r>
            <a:endParaRPr/>
          </a:p>
        </p:txBody>
      </p:sp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729450" y="2096400"/>
            <a:ext cx="7688700" cy="28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If you haven’t filled out the sign-up form:</a:t>
            </a:r>
            <a:endParaRPr b="1" sz="2000">
              <a:solidFill>
                <a:schemeClr val="dk2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Char char="-"/>
            </a:pPr>
            <a:r>
              <a:rPr lang="en" sz="19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https://tinyurl.com/softwarews26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Setup instructions:</a:t>
            </a:r>
            <a:endParaRPr b="1" sz="2000">
              <a:solidFill>
                <a:schemeClr val="dk2"/>
              </a:solidFill>
            </a:endParaRPr>
          </a:p>
          <a:p>
            <a:pPr indent="-354570" lvl="0" marL="457200" rtl="0" algn="l">
              <a:spcBef>
                <a:spcPts val="1200"/>
              </a:spcBef>
              <a:spcAft>
                <a:spcPts val="0"/>
              </a:spcAft>
              <a:buSzPts val="1984"/>
              <a:buChar char="-"/>
            </a:pPr>
            <a:r>
              <a:rPr lang="en" sz="1984" u="sng">
                <a:solidFill>
                  <a:schemeClr val="hlink"/>
                </a:solidFill>
                <a:hlinkClick r:id="rId4"/>
              </a:rPr>
              <a:t>https://github.com/Team846/2026-training</a:t>
            </a:r>
            <a:endParaRPr sz="1984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FRC?</a:t>
            </a:r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1684525" y="2248950"/>
            <a:ext cx="6815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ivo"/>
              <a:buChar char="-"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International </a:t>
            </a: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competition</a:t>
            </a: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 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ivo"/>
              <a:buChar char="-"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Design, build, wire, code a robot in 6 weeks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ivo"/>
              <a:buChar char="-"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Each year is a different game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ivo"/>
              <a:buChar char="-"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Compete in 3v3 based competitions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year’s (2026) challenge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1684525" y="2248950"/>
            <a:ext cx="6815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Chivo"/>
                <a:ea typeface="Chivo"/>
                <a:cs typeface="Chivo"/>
                <a:sym typeface="Chivo"/>
                <a:hlinkClick r:id="rId3"/>
              </a:rPr>
              <a:t>https://www.youtube.com/watch?v=_fybREErgyM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Some questions to consider: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ivo"/>
              <a:buChar char="-"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What are the most important actions needed to be completed?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hivo"/>
              <a:buChar char="-"/>
            </a:pPr>
            <a:r>
              <a:rPr lang="en"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Potential Software complexities/challenges?</a:t>
            </a:r>
            <a:endParaRPr sz="1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 Reveal Video</a:t>
            </a:r>
            <a:endParaRPr/>
          </a:p>
        </p:txBody>
      </p:sp>
      <p:sp>
        <p:nvSpPr>
          <p:cNvPr id="149" name="Google Shape;149;p19"/>
          <p:cNvSpPr txBox="1"/>
          <p:nvPr/>
        </p:nvSpPr>
        <p:spPr>
          <a:xfrm>
            <a:off x="729450" y="1929350"/>
            <a:ext cx="42249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-"/>
            </a:pP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Our robot from this competition season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-"/>
            </a:pP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Competed at Oregon, San Francisco, and Aerospace District Events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-"/>
            </a:pP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Won Excellence in Engineering award at District Championships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-"/>
            </a:pP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Competed at Chezy Champs offseason competition last weekend !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The Funky Monkeys Presents Xenothrix&#10;.&#10;.&#10;.&#10;.&#10;.&#10;.&#10;.&#10;Filmed/Edited by Arnav Kamatala" id="150" name="Google Shape;150;p19" title="FRC 846 - 2026 Robot Reveal: XENOTHRIX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6750" y="1735050"/>
            <a:ext cx="3530134" cy="198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20"/>
          <p:cNvCxnSpPr>
            <a:stCxn id="156" idx="1"/>
          </p:cNvCxnSpPr>
          <p:nvPr/>
        </p:nvCxnSpPr>
        <p:spPr>
          <a:xfrm flipH="1">
            <a:off x="6421475" y="3760250"/>
            <a:ext cx="1641300" cy="196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6" name="Google Shape;156;p20"/>
          <p:cNvSpPr txBox="1"/>
          <p:nvPr/>
        </p:nvSpPr>
        <p:spPr>
          <a:xfrm>
            <a:off x="8062775" y="3552500"/>
            <a:ext cx="99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Drivetrain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" name="Google Shape;157;p20"/>
          <p:cNvCxnSpPr>
            <a:stCxn id="158" idx="3"/>
          </p:cNvCxnSpPr>
          <p:nvPr/>
        </p:nvCxnSpPr>
        <p:spPr>
          <a:xfrm>
            <a:off x="2691925" y="2961988"/>
            <a:ext cx="1281900" cy="10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8" name="Google Shape;158;p20"/>
          <p:cNvSpPr txBox="1"/>
          <p:nvPr/>
        </p:nvSpPr>
        <p:spPr>
          <a:xfrm>
            <a:off x="1836025" y="2754238"/>
            <a:ext cx="855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Intake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0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Robot</a:t>
            </a:r>
            <a:endParaRPr/>
          </a:p>
        </p:txBody>
      </p:sp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8441" l="17111" r="21184" t="18353"/>
          <a:stretch/>
        </p:blipFill>
        <p:spPr>
          <a:xfrm>
            <a:off x="3201900" y="1201075"/>
            <a:ext cx="4350899" cy="365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1944725" y="384972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Dye Rotor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2" name="Google Shape;162;p20"/>
          <p:cNvCxnSpPr/>
          <p:nvPr/>
        </p:nvCxnSpPr>
        <p:spPr>
          <a:xfrm flipH="1" rot="10800000">
            <a:off x="2867750" y="3605075"/>
            <a:ext cx="1700100" cy="491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" name="Google Shape;163;p20"/>
          <p:cNvSpPr txBox="1"/>
          <p:nvPr/>
        </p:nvSpPr>
        <p:spPr>
          <a:xfrm>
            <a:off x="7188600" y="195497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Shooter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p20"/>
          <p:cNvCxnSpPr>
            <a:stCxn id="163" idx="1"/>
          </p:cNvCxnSpPr>
          <p:nvPr/>
        </p:nvCxnSpPr>
        <p:spPr>
          <a:xfrm flipH="1">
            <a:off x="5315700" y="2162725"/>
            <a:ext cx="1872900" cy="234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5" name="Google Shape;165;p20"/>
          <p:cNvCxnSpPr/>
          <p:nvPr/>
        </p:nvCxnSpPr>
        <p:spPr>
          <a:xfrm>
            <a:off x="4076300" y="1495325"/>
            <a:ext cx="1137000" cy="624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6" name="Google Shape;166;p20"/>
          <p:cNvSpPr txBox="1"/>
          <p:nvPr/>
        </p:nvSpPr>
        <p:spPr>
          <a:xfrm>
            <a:off x="3345300" y="107982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Hood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20"/>
          <p:cNvCxnSpPr/>
          <p:nvPr/>
        </p:nvCxnSpPr>
        <p:spPr>
          <a:xfrm flipH="1">
            <a:off x="6585750" y="2888225"/>
            <a:ext cx="1362000" cy="3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8" name="Google Shape;168;p20"/>
          <p:cNvSpPr txBox="1"/>
          <p:nvPr/>
        </p:nvSpPr>
        <p:spPr>
          <a:xfrm>
            <a:off x="7998975" y="269592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Hopper</a:t>
            </a: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Electrical Components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RoboRIO</a:t>
            </a:r>
            <a:endParaRPr/>
          </a:p>
        </p:txBody>
      </p:sp>
      <p:sp>
        <p:nvSpPr>
          <p:cNvPr id="179" name="Google Shape;179;p2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0" name="Google Shape;1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3650" y="1363550"/>
            <a:ext cx="3721200" cy="37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/>
          <p:nvPr/>
        </p:nvSpPr>
        <p:spPr>
          <a:xfrm>
            <a:off x="919400" y="2620775"/>
            <a:ext cx="5134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Main robot controller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512 MB DDR3 (RAM)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Processor speed: 866 MHz 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○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8.66e+8 cycles per second!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Systemcore (replacing roboRIO)</a:t>
            </a:r>
            <a:endParaRPr/>
          </a:p>
        </p:txBody>
      </p:sp>
      <p:sp>
        <p:nvSpPr>
          <p:cNvPr id="187" name="Google Shape;187;p2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8" name="Google Shape;188;p23"/>
          <p:cNvSpPr txBox="1"/>
          <p:nvPr/>
        </p:nvSpPr>
        <p:spPr>
          <a:xfrm>
            <a:off x="919400" y="2620775"/>
            <a:ext cx="5134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Powered by a Raspberry Pi (CM5)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Quad-core processor, 4GB RAM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Comes with CAN/Ethernet ports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189" name="Google Shape;189;p23" title="Screenshot 2026-08-28 at 3.49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3483" y="1969825"/>
            <a:ext cx="4005017" cy="21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Orange Pi</a:t>
            </a:r>
            <a:endParaRPr/>
          </a:p>
        </p:txBody>
      </p:sp>
      <p:pic>
        <p:nvPicPr>
          <p:cNvPr id="195" name="Google Shape;19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7425" y="1008184"/>
            <a:ext cx="3681976" cy="368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4"/>
          <p:cNvSpPr txBox="1"/>
          <p:nvPr/>
        </p:nvSpPr>
        <p:spPr>
          <a:xfrm>
            <a:off x="926350" y="2156100"/>
            <a:ext cx="4091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4 GB</a:t>
            </a:r>
            <a:r>
              <a:rPr lang="en">
                <a:latin typeface="Chivo"/>
                <a:ea typeface="Chivo"/>
                <a:cs typeface="Chivo"/>
                <a:sym typeface="Chivo"/>
              </a:rPr>
              <a:t> (RAM)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Co-Processor to run other code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○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April Tag vision 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○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Game Piece Detection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Battery</a:t>
            </a:r>
            <a:endParaRPr/>
          </a:p>
        </p:txBody>
      </p:sp>
      <p:sp>
        <p:nvSpPr>
          <p:cNvPr id="202" name="Google Shape;202;p2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3" name="Google Shape;203;p25"/>
          <p:cNvSpPr txBox="1"/>
          <p:nvPr/>
        </p:nvSpPr>
        <p:spPr>
          <a:xfrm>
            <a:off x="457200" y="2139400"/>
            <a:ext cx="6620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12 V battery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Has a </a:t>
            </a:r>
            <a:r>
              <a:rPr i="1" lang="en">
                <a:latin typeface="Chivo"/>
                <a:ea typeface="Chivo"/>
                <a:cs typeface="Chivo"/>
                <a:sym typeface="Chivo"/>
              </a:rPr>
              <a:t>+</a:t>
            </a:r>
            <a:r>
              <a:rPr lang="en">
                <a:latin typeface="Chivo"/>
                <a:ea typeface="Chivo"/>
                <a:cs typeface="Chivo"/>
                <a:sym typeface="Chivo"/>
              </a:rPr>
              <a:t> and </a:t>
            </a:r>
            <a:r>
              <a:rPr i="1" lang="en">
                <a:latin typeface="Chivo"/>
                <a:ea typeface="Chivo"/>
                <a:cs typeface="Chivo"/>
                <a:sym typeface="Chivo"/>
              </a:rPr>
              <a:t>-</a:t>
            </a:r>
            <a:r>
              <a:rPr lang="en">
                <a:latin typeface="Chivo"/>
                <a:ea typeface="Chivo"/>
                <a:cs typeface="Chivo"/>
                <a:sym typeface="Chivo"/>
              </a:rPr>
              <a:t> side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Safety: Make sure the wires are not cut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Watch on how to put battery in!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204" name="Google Shape;2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9300" y="586932"/>
            <a:ext cx="4513001" cy="4513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Circuit Breaker</a:t>
            </a:r>
            <a:endParaRPr/>
          </a:p>
        </p:txBody>
      </p:sp>
      <p:sp>
        <p:nvSpPr>
          <p:cNvPr id="210" name="Google Shape;210;p2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26"/>
          <p:cNvSpPr txBox="1"/>
          <p:nvPr/>
        </p:nvSpPr>
        <p:spPr>
          <a:xfrm>
            <a:off x="561600" y="2397925"/>
            <a:ext cx="3432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Connects to Battery and serves as an on/off switch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Prevents robot from drawing too much current → safety mechanism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212" name="Google Shape;2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9600" y="1181988"/>
            <a:ext cx="3476492" cy="36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Distribution Hub</a:t>
            </a:r>
            <a:endParaRPr/>
          </a:p>
        </p:txBody>
      </p:sp>
      <p:sp>
        <p:nvSpPr>
          <p:cNvPr id="218" name="Google Shape;218;p2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9" name="Google Shape;21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525" y="1481025"/>
            <a:ext cx="3438176" cy="34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7"/>
          <p:cNvSpPr txBox="1"/>
          <p:nvPr/>
        </p:nvSpPr>
        <p:spPr>
          <a:xfrm>
            <a:off x="632900" y="2549475"/>
            <a:ext cx="5134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Power goes from circuit breaker to PDH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PDH distributes power amongst all other motors/devices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Radio</a:t>
            </a:r>
            <a:endParaRPr/>
          </a:p>
        </p:txBody>
      </p:sp>
      <p:sp>
        <p:nvSpPr>
          <p:cNvPr id="226" name="Google Shape;226;p2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615075" y="2362275"/>
            <a:ext cx="5304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Allows us to connect to robot via WiFi or ethernet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Networks between roboRIO, Orange Pi, Driver Station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228" name="Google Shape;2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7100" y="1167050"/>
            <a:ext cx="3582800" cy="35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Controllers</a:t>
            </a:r>
            <a:endParaRPr/>
          </a:p>
        </p:txBody>
      </p:sp>
      <p:sp>
        <p:nvSpPr>
          <p:cNvPr id="234" name="Google Shape;234;p2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5" name="Google Shape;2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7750" y="1170444"/>
            <a:ext cx="3452350" cy="3452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/>
        </p:nvSpPr>
        <p:spPr>
          <a:xfrm>
            <a:off x="729450" y="2212075"/>
            <a:ext cx="4424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Takes input from roborio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Gives output to motors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Accessed through code instead of writing directly to motor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Motors</a:t>
            </a:r>
            <a:endParaRPr/>
          </a:p>
        </p:txBody>
      </p:sp>
      <p:pic>
        <p:nvPicPr>
          <p:cNvPr id="242" name="Google Shape;24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325" y="1216425"/>
            <a:ext cx="2124325" cy="1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0"/>
          <p:cNvSpPr txBox="1"/>
          <p:nvPr/>
        </p:nvSpPr>
        <p:spPr>
          <a:xfrm>
            <a:off x="773200" y="2442875"/>
            <a:ext cx="4424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Kraken X60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Kraken X44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Neo 550s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244" name="Google Shape;24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050" y="1216425"/>
            <a:ext cx="2032601" cy="203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3926" y="2873200"/>
            <a:ext cx="2568248" cy="1926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Distance Sensor</a:t>
            </a:r>
            <a:endParaRPr/>
          </a:p>
        </p:txBody>
      </p:sp>
      <p:pic>
        <p:nvPicPr>
          <p:cNvPr id="251" name="Google Shape;2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3850" y="1853850"/>
            <a:ext cx="2383254" cy="182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1"/>
          <p:cNvSpPr txBox="1"/>
          <p:nvPr/>
        </p:nvSpPr>
        <p:spPr>
          <a:xfrm>
            <a:off x="561600" y="2243075"/>
            <a:ext cx="390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●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Tells you if an object is within some distance</a:t>
            </a:r>
            <a:endParaRPr>
              <a:latin typeface="Chivo"/>
              <a:ea typeface="Chivo"/>
              <a:cs typeface="Chivo"/>
              <a:sym typeface="Chiv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hivo"/>
              <a:buChar char="○"/>
            </a:pPr>
            <a:r>
              <a:rPr lang="en">
                <a:latin typeface="Chivo"/>
                <a:ea typeface="Chivo"/>
                <a:cs typeface="Chivo"/>
                <a:sym typeface="Chivo"/>
              </a:rPr>
              <a:t>Detecting game pieces</a:t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</a:t>
            </a:r>
            <a:endParaRPr/>
          </a:p>
        </p:txBody>
      </p:sp>
      <p:pic>
        <p:nvPicPr>
          <p:cNvPr descr="Learn how to use Git and Github 🐙🐱 in this interactive tutorial by sending a pull request to this repo in exchange for a free AngularFirebase sticker 🔥https://github.com/codediodeio/gimmie-sticker&#10;&#10;- PRO https://angularfirebase.com/pro&#10;- Atlassian https://www.atlassian.com/git/tutorials" id="263" name="Google Shape;263;p33" title="Git It? How to use Git and Github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8150" y="1318650"/>
            <a:ext cx="5950000" cy="33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</a:t>
            </a:r>
            <a:endParaRPr/>
          </a:p>
        </p:txBody>
      </p:sp>
      <p:pic>
        <p:nvPicPr>
          <p:cNvPr descr="Git" id="269" name="Google Shape;2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125" y="1202525"/>
            <a:ext cx="6578026" cy="367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Header Files (.hpp, .h) and Code Class Files (.cc, .cpp)</a:t>
            </a:r>
            <a:endParaRPr/>
          </a:p>
        </p:txBody>
      </p:sp>
      <p:sp>
        <p:nvSpPr>
          <p:cNvPr id="275" name="Google Shape;275;p35"/>
          <p:cNvSpPr txBox="1"/>
          <p:nvPr>
            <p:ph idx="1" type="body"/>
          </p:nvPr>
        </p:nvSpPr>
        <p:spPr>
          <a:xfrm>
            <a:off x="232675" y="1958000"/>
            <a:ext cx="7688700" cy="2829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Header 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</a:pPr>
            <a:r>
              <a:rPr lang="en" sz="1500">
                <a:solidFill>
                  <a:srgbClr val="000000"/>
                </a:solidFill>
              </a:rPr>
              <a:t>Describe function types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</a:pPr>
            <a:r>
              <a:rPr lang="en" sz="1500">
                <a:solidFill>
                  <a:srgbClr val="000000"/>
                </a:solidFill>
              </a:rPr>
              <a:t>Define classes and structs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Code Class files 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</a:pPr>
            <a:r>
              <a:rPr lang="en" sz="1500">
                <a:solidFill>
                  <a:srgbClr val="000000"/>
                </a:solidFill>
              </a:rPr>
              <a:t>build on top of header files, contain actual logic/implementation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</a:pPr>
            <a:r>
              <a:rPr lang="en" sz="1500">
                <a:solidFill>
                  <a:srgbClr val="000000"/>
                </a:solidFill>
              </a:rPr>
              <a:t>reference corresponding header files with #include</a:t>
            </a:r>
            <a:endParaRPr sz="1400">
              <a:solidFill>
                <a:srgbClr val="000000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</a:pPr>
            <a:r>
              <a:rPr lang="en" sz="1500">
                <a:solidFill>
                  <a:srgbClr val="000000"/>
                </a:solidFill>
              </a:rPr>
              <a:t>Example: </a:t>
            </a:r>
            <a:r>
              <a:rPr lang="en" sz="1500">
                <a:solidFill>
                  <a:srgbClr val="000000"/>
                </a:solidFill>
              </a:rPr>
              <a:t>#include “example.h”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" sz="1500">
                <a:solidFill>
                  <a:srgbClr val="000000"/>
                </a:solidFill>
              </a:rPr>
              <a:t>#include also used to access functions from libraries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○"/>
            </a:pPr>
            <a:r>
              <a:rPr lang="en" sz="1500">
                <a:solidFill>
                  <a:srgbClr val="000000"/>
                </a:solidFill>
              </a:rPr>
              <a:t>Example: #include &lt;iostream&gt;</a:t>
            </a:r>
            <a:endParaRPr sz="1500">
              <a:solidFill>
                <a:srgbClr val="000000"/>
              </a:solidFill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■"/>
            </a:pPr>
            <a:r>
              <a:rPr lang="en" sz="1500">
                <a:solidFill>
                  <a:srgbClr val="000000"/>
                </a:solidFill>
              </a:rPr>
              <a:t>Allows you to call standard functions </a:t>
            </a:r>
            <a:endParaRPr sz="1500">
              <a:solidFill>
                <a:srgbClr val="000000"/>
              </a:solidFill>
            </a:endParaRPr>
          </a:p>
        </p:txBody>
      </p:sp>
      <p:pic>
        <p:nvPicPr>
          <p:cNvPr id="276" name="Google Shape;276;p35" title="Screenshot 2026-09-25 at 1.48.58 PM.png"/>
          <p:cNvPicPr preferRelativeResize="0"/>
          <p:nvPr/>
        </p:nvPicPr>
        <p:blipFill rotWithShape="1">
          <a:blip r:embed="rId3">
            <a:alphaModFix/>
          </a:blip>
          <a:srcRect b="0" l="0" r="0" t="18019"/>
          <a:stretch/>
        </p:blipFill>
        <p:spPr>
          <a:xfrm>
            <a:off x="6849075" y="2131975"/>
            <a:ext cx="2231250" cy="294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 txBox="1"/>
          <p:nvPr>
            <p:ph type="title"/>
          </p:nvPr>
        </p:nvSpPr>
        <p:spPr>
          <a:xfrm>
            <a:off x="419100" y="0"/>
            <a:ext cx="5486400" cy="18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Challenge 1</a:t>
            </a:r>
            <a:endParaRPr/>
          </a:p>
        </p:txBody>
      </p:sp>
      <p:sp>
        <p:nvSpPr>
          <p:cNvPr id="282" name="Google Shape;282;p36"/>
          <p:cNvSpPr txBox="1"/>
          <p:nvPr>
            <p:ph idx="1" type="body"/>
          </p:nvPr>
        </p:nvSpPr>
        <p:spPr>
          <a:xfrm>
            <a:off x="1333100" y="1593225"/>
            <a:ext cx="69561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Mr. J has an incomplete struct that represents a 2D vector. Complete it so it has the following </a:t>
            </a:r>
            <a:r>
              <a:rPr lang="en" sz="1400">
                <a:solidFill>
                  <a:srgbClr val="000000"/>
                </a:solidFill>
              </a:rPr>
              <a:t>functionalities</a:t>
            </a:r>
            <a:r>
              <a:rPr lang="en" sz="1400">
                <a:solidFill>
                  <a:srgbClr val="000000"/>
                </a:solidFill>
              </a:rPr>
              <a:t>: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Dot product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Subtract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Add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Angle from +x (</a:t>
            </a:r>
            <a:r>
              <a:rPr b="1" lang="en" sz="1400">
                <a:solidFill>
                  <a:srgbClr val="000000"/>
                </a:solidFill>
              </a:rPr>
              <a:t>in positive degrees</a:t>
            </a:r>
            <a:r>
              <a:rPr lang="en" sz="1400">
                <a:solidFill>
                  <a:srgbClr val="000000"/>
                </a:solidFill>
              </a:rPr>
              <a:t>)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Magnitude</a:t>
            </a:r>
            <a:endParaRPr i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1400">
                <a:solidFill>
                  <a:srgbClr val="000000"/>
                </a:solidFill>
              </a:rPr>
              <a:t>Once done, submit your code here</a:t>
            </a:r>
            <a:r>
              <a:rPr lang="en" sz="1400">
                <a:solidFill>
                  <a:srgbClr val="000000"/>
                </a:solidFill>
              </a:rPr>
              <a:t>:</a:t>
            </a:r>
            <a:r>
              <a:rPr i="1" lang="en" sz="1400">
                <a:solidFill>
                  <a:srgbClr val="000000"/>
                </a:solidFill>
              </a:rPr>
              <a:t> </a:t>
            </a:r>
            <a:r>
              <a:rPr i="1" lang="en" sz="1400" u="sng">
                <a:solidFill>
                  <a:schemeClr val="hlink"/>
                </a:solidFill>
                <a:hlinkClick r:id="rId3"/>
              </a:rPr>
              <a:t>https://frc-846-lms.vercel.app/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/>
          <p:nvPr>
            <p:ph type="title"/>
          </p:nvPr>
        </p:nvSpPr>
        <p:spPr>
          <a:xfrm>
            <a:off x="419100" y="0"/>
            <a:ext cx="5486400" cy="18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Challenge 2</a:t>
            </a:r>
            <a:endParaRPr/>
          </a:p>
        </p:txBody>
      </p:sp>
      <p:sp>
        <p:nvSpPr>
          <p:cNvPr id="288" name="Google Shape;288;p37"/>
          <p:cNvSpPr txBox="1"/>
          <p:nvPr>
            <p:ph idx="1" type="body"/>
          </p:nvPr>
        </p:nvSpPr>
        <p:spPr>
          <a:xfrm>
            <a:off x="1141525" y="1693775"/>
            <a:ext cx="69561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</a:rPr>
              <a:t>Write code that converts a double representing meters to either ft,  in, lightyears, cm, or mm depending on the target state. Feel free to search up the conversions!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400">
                <a:solidFill>
                  <a:schemeClr val="dk2"/>
                </a:solidFill>
              </a:rPr>
              <a:t>Once done, submit your code here</a:t>
            </a:r>
            <a:r>
              <a:rPr lang="en" sz="1400">
                <a:solidFill>
                  <a:schemeClr val="dk2"/>
                </a:solidFill>
              </a:rPr>
              <a:t>:</a:t>
            </a:r>
            <a:r>
              <a:rPr i="1" lang="en" sz="1400">
                <a:solidFill>
                  <a:schemeClr val="dk2"/>
                </a:solidFill>
              </a:rPr>
              <a:t>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https://frc-846-lms.vercel.app/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/>
          <p:nvPr>
            <p:ph type="title"/>
          </p:nvPr>
        </p:nvSpPr>
        <p:spPr>
          <a:xfrm>
            <a:off x="419100" y="0"/>
            <a:ext cx="2952600" cy="7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C++ Challenge 3</a:t>
            </a:r>
            <a:endParaRPr/>
          </a:p>
        </p:txBody>
      </p:sp>
      <p:sp>
        <p:nvSpPr>
          <p:cNvPr id="294" name="Google Shape;294;p38"/>
          <p:cNvSpPr txBox="1"/>
          <p:nvPr>
            <p:ph idx="1" type="body"/>
          </p:nvPr>
        </p:nvSpPr>
        <p:spPr>
          <a:xfrm>
            <a:off x="1141525" y="1693775"/>
            <a:ext cx="69561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</a:rPr>
              <a:t>Code that returns all a std::vector of permutations of words that can be made using some string, provided that it is 5 letters long (Include duplicates, ex. There should be two “robot” words).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400">
                <a:solidFill>
                  <a:schemeClr val="dk2"/>
                </a:solidFill>
              </a:rPr>
              <a:t>Once done, send your completed code to us.</a:t>
            </a:r>
            <a:endParaRPr i="1" sz="1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400">
                <a:solidFill>
                  <a:schemeClr val="dk2"/>
                </a:solidFill>
              </a:rPr>
              <a:t>The first working code wins!</a:t>
            </a:r>
            <a:r>
              <a:rPr lang="en" sz="1400">
                <a:solidFill>
                  <a:schemeClr val="dk2"/>
                </a:solidFill>
              </a:rPr>
              <a:t>!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</a:rPr>
              <a:t>One of the test words could be the wordle answer…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Attendance</a:t>
            </a:r>
            <a:endParaRPr/>
          </a:p>
        </p:txBody>
      </p:sp>
      <p:sp>
        <p:nvSpPr>
          <p:cNvPr id="300" name="Google Shape;300;p3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 u="sng">
                <a:solidFill>
                  <a:schemeClr val="hlink"/>
                </a:solidFill>
                <a:hlinkClick r:id="rId3"/>
              </a:rPr>
              <a:t>tinyurl.com/monkeyworkshops26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u="sng">
                <a:solidFill>
                  <a:schemeClr val="hlink"/>
                </a:solidFill>
                <a:hlinkClick r:id="rId3"/>
              </a:rPr>
              <a:t>kahoot!</a:t>
            </a:r>
            <a:endParaRPr b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