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</p:sldIdLst>
  <p:sldSz cy="5143500" cx="9144000"/>
  <p:notesSz cx="6858000" cy="9144000"/>
  <p:embeddedFontLst>
    <p:embeddedFont>
      <p:font typeface="Raleway"/>
      <p:regular r:id="rId30"/>
      <p:bold r:id="rId31"/>
      <p:italic r:id="rId32"/>
      <p:boldItalic r:id="rId33"/>
    </p:embeddedFont>
    <p:embeddedFont>
      <p:font typeface="Roboto"/>
      <p:regular r:id="rId34"/>
      <p:bold r:id="rId35"/>
      <p:italic r:id="rId36"/>
      <p:boldItalic r:id="rId37"/>
    </p:embeddedFont>
    <p:embeddedFont>
      <p:font typeface="Lato"/>
      <p:regular r:id="rId38"/>
      <p:bold r:id="rId39"/>
      <p:italic r:id="rId40"/>
      <p:boldItalic r:id="rId4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Lato-italic.fntdata"/><Relationship Id="rId20" Type="http://schemas.openxmlformats.org/officeDocument/2006/relationships/slide" Target="slides/slide15.xml"/><Relationship Id="rId41" Type="http://schemas.openxmlformats.org/officeDocument/2006/relationships/font" Target="fonts/Lato-boldItalic.fnt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Raleway-bold.fntdata"/><Relationship Id="rId30" Type="http://schemas.openxmlformats.org/officeDocument/2006/relationships/font" Target="fonts/Raleway-regular.fntdata"/><Relationship Id="rId11" Type="http://schemas.openxmlformats.org/officeDocument/2006/relationships/slide" Target="slides/slide6.xml"/><Relationship Id="rId33" Type="http://schemas.openxmlformats.org/officeDocument/2006/relationships/font" Target="fonts/Raleway-boldItalic.fntdata"/><Relationship Id="rId10" Type="http://schemas.openxmlformats.org/officeDocument/2006/relationships/slide" Target="slides/slide5.xml"/><Relationship Id="rId32" Type="http://schemas.openxmlformats.org/officeDocument/2006/relationships/font" Target="fonts/Raleway-italic.fntdata"/><Relationship Id="rId13" Type="http://schemas.openxmlformats.org/officeDocument/2006/relationships/slide" Target="slides/slide8.xml"/><Relationship Id="rId35" Type="http://schemas.openxmlformats.org/officeDocument/2006/relationships/font" Target="fonts/Roboto-bold.fntdata"/><Relationship Id="rId12" Type="http://schemas.openxmlformats.org/officeDocument/2006/relationships/slide" Target="slides/slide7.xml"/><Relationship Id="rId34" Type="http://schemas.openxmlformats.org/officeDocument/2006/relationships/font" Target="fonts/Roboto-regular.fntdata"/><Relationship Id="rId15" Type="http://schemas.openxmlformats.org/officeDocument/2006/relationships/slide" Target="slides/slide10.xml"/><Relationship Id="rId37" Type="http://schemas.openxmlformats.org/officeDocument/2006/relationships/font" Target="fonts/Roboto-boldItalic.fntdata"/><Relationship Id="rId14" Type="http://schemas.openxmlformats.org/officeDocument/2006/relationships/slide" Target="slides/slide9.xml"/><Relationship Id="rId36" Type="http://schemas.openxmlformats.org/officeDocument/2006/relationships/font" Target="fonts/Roboto-italic.fntdata"/><Relationship Id="rId17" Type="http://schemas.openxmlformats.org/officeDocument/2006/relationships/slide" Target="slides/slide12.xml"/><Relationship Id="rId39" Type="http://schemas.openxmlformats.org/officeDocument/2006/relationships/font" Target="fonts/Lato-bold.fntdata"/><Relationship Id="rId16" Type="http://schemas.openxmlformats.org/officeDocument/2006/relationships/slide" Target="slides/slide11.xml"/><Relationship Id="rId38" Type="http://schemas.openxmlformats.org/officeDocument/2006/relationships/font" Target="fonts/Lato-regular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2876959f809_1_1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2876959f809_1_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2f90515e18b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2f90515e18b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03d590e6aa_0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303d590e6aa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0696a2ba86_0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30696a2ba86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None/>
            </a:pPr>
            <a:r>
              <a:rPr b="1"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The Mismatch:</a:t>
            </a: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Spacecraft builder Lockheed Martin provided thruster performance data in imperial units (pound-force seconds).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None/>
            </a:pPr>
            <a:r>
              <a:rPr b="1"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The Assumption:</a:t>
            </a: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NASA's Jet Propulsion Laboratory expected the numbers to be in metric units (newton-seconds).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None/>
            </a:pPr>
            <a:r>
              <a:rPr b="1"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The Result:</a:t>
            </a: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The navigation software miscalculated the spacecraft's trajectory, causing it to fly way too close to Mars.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0696a2ba86_0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30696a2ba86_0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fa29211ca7_4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3fa29211ca7_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0696a2ba86_0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30696a2ba86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0696a2ba86_0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30696a2ba86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2876959f809_1_21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2876959f809_1_2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2fa9d6570d7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2fa9d6570d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Writes to subsystem hardware with the latest target output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Fetches and return new readings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h23dc6b2e2daf2e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h23dc6b2e2daf2e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0696a2ba86_0_4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30696a2ba86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0696a2ba86_0_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30696a2ba86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0696a2ba86_0_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30696a2ba86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0696a2ba86_0_2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30696a2ba86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0696a2ba86_0_3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30696a2ba86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303d590e6aa_0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303d590e6aa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30696a2ba86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30696a2ba86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0696a2ba86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30696a2ba86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fa29211ca7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3fa29211ca7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h23dc6b2e2daf2e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h23dc6b2e2daf2e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30696a2ba86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30696a2ba86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38e79d569c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38e79d569c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30696a2ba86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30696a2ba86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lt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" name="Google Shape;14;p2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p3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9" name="Google Shape;19;p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" name="Google Shape;21;p3"/>
          <p:cNvSpPr txBox="1"/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5" name="Google Shape;25;p4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6" name="Google Shape;26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8" name="Google Shape;28;p4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3" name="Google Shape;33;p5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34" name="Google Shape;34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" name="Google Shape;36;p5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37" name="Google Shape;37;p5"/>
          <p:cNvSpPr txBox="1"/>
          <p:nvPr>
            <p:ph idx="1" type="body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2" type="body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2" name="Google Shape;42;p6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43" name="Google Shape;43;p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6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9" name="Google Shape;49;p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50" name="Google Shape;50;p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7"/>
          <p:cNvSpPr txBox="1"/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53" name="Google Shape;53;p7"/>
          <p:cNvSpPr txBox="1"/>
          <p:nvPr>
            <p:ph idx="1" type="body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8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57" name="Google Shape;57;p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9" name="Google Shape;59;p8"/>
          <p:cNvSpPr txBox="1"/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0" name="Google Shape;60;p8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63" name="Google Shape;63;p9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64" name="Google Shape;64;p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9"/>
          <p:cNvSpPr txBox="1"/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67" name="Google Shape;67;p9"/>
          <p:cNvSpPr txBox="1"/>
          <p:nvPr>
            <p:ph idx="1" type="subTitle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68" name="Google Shape;68;p9"/>
          <p:cNvSpPr txBox="1"/>
          <p:nvPr>
            <p:ph idx="2" type="body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9" name="Google Shape;69;p9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 txBox="1"/>
          <p:nvPr>
            <p:ph idx="1" type="body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72" name="Google Shape;72;p10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1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75" name="Google Shape;75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" name="Google Shape;77;p11"/>
          <p:cNvSpPr txBox="1"/>
          <p:nvPr>
            <p:ph hasCustomPrompt="1" type="title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8" name="Google Shape;78;p11"/>
          <p:cNvSpPr txBox="1"/>
          <p:nvPr>
            <p:ph idx="1" type="body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" name="Google Shape;79;p1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>
  <p:cSld name="TITLE_1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" name="Google Shape;83;p13"/>
          <p:cNvGrpSpPr/>
          <p:nvPr/>
        </p:nvGrpSpPr>
        <p:grpSpPr>
          <a:xfrm>
            <a:off x="-120" y="-200"/>
            <a:ext cx="9143821" cy="5142886"/>
            <a:chOff x="2973586" y="5250656"/>
            <a:chExt cx="2856819" cy="1606800"/>
          </a:xfrm>
        </p:grpSpPr>
        <p:sp>
          <p:nvSpPr>
            <p:cNvPr id="84" name="Google Shape;84;p13"/>
            <p:cNvSpPr/>
            <p:nvPr/>
          </p:nvSpPr>
          <p:spPr>
            <a:xfrm>
              <a:off x="2973586" y="6221960"/>
              <a:ext cx="2856819" cy="635496"/>
            </a:xfrm>
            <a:custGeom>
              <a:rect b="b" l="l" r="r" t="t"/>
              <a:pathLst>
                <a:path extrusionOk="0" h="635496" w="2856819">
                  <a:moveTo>
                    <a:pt x="0" y="636040"/>
                  </a:moveTo>
                  <a:lnTo>
                    <a:pt x="2856819" y="636040"/>
                  </a:lnTo>
                  <a:lnTo>
                    <a:pt x="2856819" y="0"/>
                  </a:lnTo>
                  <a:lnTo>
                    <a:pt x="0" y="503857"/>
                  </a:lnTo>
                  <a:lnTo>
                    <a:pt x="0" y="6360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" name="Google Shape;85;p13"/>
            <p:cNvSpPr/>
            <p:nvPr/>
          </p:nvSpPr>
          <p:spPr>
            <a:xfrm>
              <a:off x="2973586" y="6067738"/>
              <a:ext cx="642784" cy="385464"/>
            </a:xfrm>
            <a:custGeom>
              <a:rect b="b" l="l" r="r" t="t"/>
              <a:pathLst>
                <a:path extrusionOk="0" h="385464" w="642784">
                  <a:moveTo>
                    <a:pt x="0" y="113368"/>
                  </a:moveTo>
                  <a:lnTo>
                    <a:pt x="0" y="385724"/>
                  </a:lnTo>
                  <a:lnTo>
                    <a:pt x="642784" y="272355"/>
                  </a:lnTo>
                  <a:lnTo>
                    <a:pt x="642784" y="0"/>
                  </a:lnTo>
                  <a:lnTo>
                    <a:pt x="0" y="113368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1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13"/>
            <p:cNvSpPr/>
            <p:nvPr/>
          </p:nvSpPr>
          <p:spPr>
            <a:xfrm>
              <a:off x="3378302" y="5250656"/>
              <a:ext cx="1781048" cy="314027"/>
            </a:xfrm>
            <a:custGeom>
              <a:rect b="b" l="l" r="r" t="t"/>
              <a:pathLst>
                <a:path extrusionOk="0" h="314027" w="1781048">
                  <a:moveTo>
                    <a:pt x="238155" y="0"/>
                  </a:moveTo>
                  <a:lnTo>
                    <a:pt x="0" y="42004"/>
                  </a:lnTo>
                  <a:lnTo>
                    <a:pt x="0" y="314359"/>
                  </a:lnTo>
                  <a:lnTo>
                    <a:pt x="1782389" y="0"/>
                  </a:lnTo>
                  <a:lnTo>
                    <a:pt x="238155" y="0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1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Google Shape;87;p13"/>
            <p:cNvSpPr/>
            <p:nvPr/>
          </p:nvSpPr>
          <p:spPr>
            <a:xfrm>
              <a:off x="4790344" y="5404894"/>
              <a:ext cx="1040060" cy="455414"/>
            </a:xfrm>
            <a:custGeom>
              <a:rect b="b" l="l" r="r" t="t"/>
              <a:pathLst>
                <a:path extrusionOk="0" h="455414" w="1040060">
                  <a:moveTo>
                    <a:pt x="1040061" y="0"/>
                  </a:moveTo>
                  <a:lnTo>
                    <a:pt x="0" y="184194"/>
                  </a:lnTo>
                  <a:lnTo>
                    <a:pt x="0" y="456550"/>
                  </a:lnTo>
                  <a:lnTo>
                    <a:pt x="1040061" y="272355"/>
                  </a:lnTo>
                  <a:lnTo>
                    <a:pt x="1040061" y="0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1961"/>
                  </a:srgbClr>
                </a:gs>
                <a:gs pos="100000">
                  <a:srgbClr val="00001A">
                    <a:alpha val="7843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13"/>
            <p:cNvSpPr/>
            <p:nvPr/>
          </p:nvSpPr>
          <p:spPr>
            <a:xfrm>
              <a:off x="2973586" y="6263466"/>
              <a:ext cx="1077258" cy="461367"/>
            </a:xfrm>
            <a:custGeom>
              <a:rect b="b" l="l" r="r" t="t"/>
              <a:pathLst>
                <a:path extrusionOk="0" h="461367" w="1077258">
                  <a:moveTo>
                    <a:pt x="0" y="189996"/>
                  </a:moveTo>
                  <a:lnTo>
                    <a:pt x="0" y="462351"/>
                  </a:lnTo>
                  <a:lnTo>
                    <a:pt x="1077259" y="272355"/>
                  </a:lnTo>
                  <a:lnTo>
                    <a:pt x="1077259" y="0"/>
                  </a:lnTo>
                  <a:lnTo>
                    <a:pt x="0" y="189996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5"/>
                  </a:srgbClr>
                </a:gs>
                <a:gs pos="100000">
                  <a:srgbClr val="FFFFFF">
                    <a:alpha val="4706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13"/>
            <p:cNvSpPr/>
            <p:nvPr/>
          </p:nvSpPr>
          <p:spPr>
            <a:xfrm>
              <a:off x="5531332" y="5949605"/>
              <a:ext cx="299073" cy="324445"/>
            </a:xfrm>
            <a:custGeom>
              <a:rect b="b" l="l" r="r" t="t"/>
              <a:pathLst>
                <a:path extrusionOk="0" h="324445" w="299073">
                  <a:moveTo>
                    <a:pt x="299073" y="0"/>
                  </a:moveTo>
                  <a:lnTo>
                    <a:pt x="0" y="52748"/>
                  </a:lnTo>
                  <a:lnTo>
                    <a:pt x="0" y="325103"/>
                  </a:lnTo>
                  <a:lnTo>
                    <a:pt x="299073" y="272355"/>
                  </a:lnTo>
                  <a:lnTo>
                    <a:pt x="299073" y="0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1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13"/>
            <p:cNvSpPr/>
            <p:nvPr/>
          </p:nvSpPr>
          <p:spPr>
            <a:xfrm>
              <a:off x="3613394" y="5425142"/>
              <a:ext cx="557972" cy="370582"/>
            </a:xfrm>
            <a:custGeom>
              <a:rect b="b" l="l" r="r" t="t"/>
              <a:pathLst>
                <a:path extrusionOk="0" h="370582" w="557972">
                  <a:moveTo>
                    <a:pt x="0" y="98410"/>
                  </a:moveTo>
                  <a:lnTo>
                    <a:pt x="0" y="370765"/>
                  </a:lnTo>
                  <a:lnTo>
                    <a:pt x="557973" y="272355"/>
                  </a:lnTo>
                  <a:lnTo>
                    <a:pt x="557973" y="0"/>
                  </a:lnTo>
                  <a:lnTo>
                    <a:pt x="0" y="98410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4706"/>
                  </a:srgbClr>
                </a:gs>
                <a:gs pos="100000">
                  <a:srgbClr val="FFFFFF">
                    <a:alpha val="1176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13"/>
            <p:cNvSpPr/>
            <p:nvPr/>
          </p:nvSpPr>
          <p:spPr>
            <a:xfrm>
              <a:off x="5636975" y="5677250"/>
              <a:ext cx="193430" cy="305097"/>
            </a:xfrm>
            <a:custGeom>
              <a:rect b="b" l="l" r="r" t="t"/>
              <a:pathLst>
                <a:path extrusionOk="0" h="305097" w="193430">
                  <a:moveTo>
                    <a:pt x="193430" y="0"/>
                  </a:moveTo>
                  <a:lnTo>
                    <a:pt x="0" y="34116"/>
                  </a:lnTo>
                  <a:lnTo>
                    <a:pt x="0" y="306471"/>
                  </a:lnTo>
                  <a:lnTo>
                    <a:pt x="193430" y="272355"/>
                  </a:lnTo>
                  <a:lnTo>
                    <a:pt x="193430" y="0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5"/>
                  </a:srgbClr>
                </a:gs>
                <a:gs pos="100000">
                  <a:srgbClr val="FFFFFF">
                    <a:alpha val="4706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2" name="Google Shape;92;p13"/>
          <p:cNvSpPr txBox="1"/>
          <p:nvPr>
            <p:ph type="ctrTitle"/>
          </p:nvPr>
        </p:nvSpPr>
        <p:spPr>
          <a:xfrm>
            <a:off x="457200" y="799275"/>
            <a:ext cx="5486400" cy="318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1pPr>
            <a:lvl2pPr lvl="1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2pPr>
            <a:lvl3pPr lvl="2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3pPr>
            <a:lvl4pPr lvl="3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4pPr>
            <a:lvl5pPr lvl="4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5pPr>
            <a:lvl6pPr lvl="5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6pPr>
            <a:lvl7pPr lvl="6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7pPr>
            <a:lvl8pPr lvl="7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8pPr>
            <a:lvl9pPr lvl="8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2">
  <p:cSld name="TITLE_2">
    <p:bg>
      <p:bgPr>
        <a:solidFill>
          <a:schemeClr val="accent6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14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4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8" name="Google Shape;98;p14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99" name="Google Shape;99;p14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14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14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2" name="Google Shape;102;p14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03" name="Google Shape;103;p14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4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14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6" name="Google Shape;106;p14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107" name="Google Shape;107;p14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4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4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0" name="Google Shape;110;p14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111" name="Google Shape;111;p14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4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4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4" name="Google Shape;114;p14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115" name="Google Shape;115;p14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4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4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8" name="Google Shape;118;p14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119" name="Google Shape;119;p14"/>
          <p:cNvSpPr txBox="1"/>
          <p:nvPr>
            <p:ph idx="1" type="subTitle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0" name="Google Shape;120;p14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treamlin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b="1" sz="28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docs.wpilib.org/en/stable/docs/software/driverstation/driver-station.html" TargetMode="External"/><Relationship Id="rId4" Type="http://schemas.openxmlformats.org/officeDocument/2006/relationships/image" Target="../media/image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hyperlink" Target="https://frc-846-lms.vercel.app/" TargetMode="External"/><Relationship Id="rId4" Type="http://schemas.openxmlformats.org/officeDocument/2006/relationships/image" Target="../media/image7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4.xml"/><Relationship Id="rId3" Type="http://schemas.openxmlformats.org/officeDocument/2006/relationships/hyperlink" Target="https://create.kahoot.it/share/software-workshops-week-2/736347c2-2f82-4814-8652-489191d16d77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5"/>
          <p:cNvSpPr txBox="1"/>
          <p:nvPr>
            <p:ph type="ctrTitle"/>
          </p:nvPr>
        </p:nvSpPr>
        <p:spPr>
          <a:xfrm>
            <a:off x="457200" y="799275"/>
            <a:ext cx="5486400" cy="318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Software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Week 2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200"/>
              <a:t>26 Software Leads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6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Agenda</a:t>
            </a:r>
            <a:endParaRPr/>
          </a:p>
        </p:txBody>
      </p:sp>
      <p:sp>
        <p:nvSpPr>
          <p:cNvPr id="131" name="Google Shape;131;p16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-"/>
            </a:pPr>
            <a:r>
              <a:rPr lang="en" sz="1800">
                <a:solidFill>
                  <a:schemeClr val="dk2"/>
                </a:solidFill>
              </a:rPr>
              <a:t>Units in code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-"/>
            </a:pPr>
            <a:r>
              <a:rPr lang="en" sz="1800">
                <a:solidFill>
                  <a:schemeClr val="dk2"/>
                </a:solidFill>
              </a:rPr>
              <a:t>What are subsystems in code?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-"/>
            </a:pPr>
            <a:r>
              <a:rPr lang="en" sz="1800">
                <a:solidFill>
                  <a:schemeClr val="dk2"/>
                </a:solidFill>
              </a:rPr>
              <a:t>FRC Testing Software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-"/>
            </a:pPr>
            <a:r>
              <a:rPr lang="en" sz="1800">
                <a:solidFill>
                  <a:schemeClr val="dk2"/>
                </a:solidFill>
              </a:rPr>
              <a:t>Writing LED code</a:t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-"/>
            </a:pPr>
            <a:r>
              <a:rPr lang="en" sz="1800">
                <a:solidFill>
                  <a:schemeClr val="dk2"/>
                </a:solidFill>
              </a:rPr>
              <a:t>Review Kahoot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7"/>
          <p:cNvSpPr txBox="1"/>
          <p:nvPr>
            <p:ph type="ctrTitle"/>
          </p:nvPr>
        </p:nvSpPr>
        <p:spPr>
          <a:xfrm>
            <a:off x="457200" y="799275"/>
            <a:ext cx="5486400" cy="318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Units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8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Units (non-frc)</a:t>
            </a:r>
            <a:endParaRPr/>
          </a:p>
        </p:txBody>
      </p:sp>
      <p:sp>
        <p:nvSpPr>
          <p:cNvPr id="142" name="Google Shape;142;p18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</a:pPr>
            <a:r>
              <a:rPr lang="en" sz="1400">
                <a:solidFill>
                  <a:schemeClr val="dk2"/>
                </a:solidFill>
              </a:rPr>
              <a:t>We represent quantities such as distance, velocity, etc. with units</a:t>
            </a:r>
            <a:endParaRPr sz="1400">
              <a:solidFill>
                <a:schemeClr val="dk2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</a:pPr>
            <a:r>
              <a:rPr lang="en" sz="1400">
                <a:solidFill>
                  <a:schemeClr val="dk2"/>
                </a:solidFill>
              </a:rPr>
              <a:t>Important to label units </a:t>
            </a:r>
            <a:endParaRPr sz="1400">
              <a:solidFill>
                <a:schemeClr val="dk2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</a:pPr>
            <a:r>
              <a:rPr lang="en" sz="1400">
                <a:solidFill>
                  <a:schemeClr val="dk2"/>
                </a:solidFill>
              </a:rPr>
              <a:t>To remove confusion as to whether a quantity is in inches, feet, meters, etc.</a:t>
            </a:r>
            <a:endParaRPr sz="1400">
              <a:solidFill>
                <a:schemeClr val="dk2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</a:pPr>
            <a:r>
              <a:rPr lang="en" sz="1400">
                <a:solidFill>
                  <a:schemeClr val="dk2"/>
                </a:solidFill>
              </a:rPr>
              <a:t>Our conventions</a:t>
            </a:r>
            <a:endParaRPr sz="1400">
              <a:solidFill>
                <a:schemeClr val="dk2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</a:pPr>
            <a:r>
              <a:rPr lang="en" sz="1400">
                <a:solidFill>
                  <a:schemeClr val="dk2"/>
                </a:solidFill>
              </a:rPr>
              <a:t>Length: Imperial</a:t>
            </a:r>
            <a:endParaRPr sz="1400">
              <a:solidFill>
                <a:schemeClr val="dk2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</a:pPr>
            <a:r>
              <a:rPr lang="en" sz="1400">
                <a:solidFill>
                  <a:schemeClr val="dk2"/>
                </a:solidFill>
              </a:rPr>
              <a:t>Angles: Degrees</a:t>
            </a:r>
            <a:endParaRPr sz="1400">
              <a:solidFill>
                <a:schemeClr val="dk2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</a:pPr>
            <a:r>
              <a:rPr lang="en" sz="1400">
                <a:solidFill>
                  <a:schemeClr val="dk2"/>
                </a:solidFill>
              </a:rPr>
              <a:t>Velocity: Feet per second</a:t>
            </a:r>
            <a:endParaRPr sz="14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9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WPILib Units</a:t>
            </a:r>
            <a:endParaRPr/>
          </a:p>
        </p:txBody>
      </p:sp>
      <p:sp>
        <p:nvSpPr>
          <p:cNvPr id="148" name="Google Shape;148;p19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</a:pPr>
            <a:r>
              <a:rPr lang="en" sz="1400">
                <a:solidFill>
                  <a:schemeClr val="dk2"/>
                </a:solidFill>
              </a:rPr>
              <a:t>WPILib (general frc framework) provides classes to represent units</a:t>
            </a:r>
            <a:endParaRPr b="1" sz="1400">
              <a:solidFill>
                <a:schemeClr val="dk2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</a:pPr>
            <a:r>
              <a:rPr lang="en" sz="1400">
                <a:solidFill>
                  <a:schemeClr val="dk2"/>
                </a:solidFill>
              </a:rPr>
              <a:t>Avoids confusion on the units of different numbers (is this in meters or inches?)</a:t>
            </a:r>
            <a:endParaRPr sz="1400">
              <a:solidFill>
                <a:schemeClr val="dk2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</a:pPr>
            <a:r>
              <a:rPr lang="en" sz="1400">
                <a:solidFill>
                  <a:schemeClr val="dk2"/>
                </a:solidFill>
              </a:rPr>
              <a:t>Referenced as: </a:t>
            </a:r>
            <a:endParaRPr sz="1400">
              <a:solidFill>
                <a:schemeClr val="dk2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</a:pPr>
            <a:r>
              <a:rPr b="1" lang="en" sz="1400">
                <a:solidFill>
                  <a:schemeClr val="dk2"/>
                </a:solidFill>
              </a:rPr>
              <a:t>instances</a:t>
            </a:r>
            <a:r>
              <a:rPr lang="en" sz="1400">
                <a:solidFill>
                  <a:schemeClr val="dk2"/>
                </a:solidFill>
              </a:rPr>
              <a:t>: units::meters_per_second_t speed{5.0}</a:t>
            </a:r>
            <a:endParaRPr sz="1400">
              <a:solidFill>
                <a:schemeClr val="dk2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</a:pPr>
            <a:r>
              <a:rPr b="1" lang="en" sz="1400">
                <a:solidFill>
                  <a:schemeClr val="dk2"/>
                </a:solidFill>
              </a:rPr>
              <a:t>literals</a:t>
            </a:r>
            <a:r>
              <a:rPr lang="en" sz="1400">
                <a:solidFill>
                  <a:schemeClr val="dk2"/>
                </a:solidFill>
              </a:rPr>
              <a:t>: 5_mps</a:t>
            </a:r>
            <a:endParaRPr sz="14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0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PDCSU Units</a:t>
            </a:r>
            <a:endParaRPr/>
          </a:p>
        </p:txBody>
      </p:sp>
      <p:sp>
        <p:nvSpPr>
          <p:cNvPr id="154" name="Google Shape;154;p20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</a:pPr>
            <a:r>
              <a:rPr lang="en" sz="1400">
                <a:solidFill>
                  <a:schemeClr val="dk2"/>
                </a:solidFill>
              </a:rPr>
              <a:t>Team 846-specific units framework</a:t>
            </a:r>
            <a:endParaRPr b="1" sz="1400">
              <a:solidFill>
                <a:schemeClr val="dk2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</a:pPr>
            <a:r>
              <a:rPr lang="en" sz="1400">
                <a:solidFill>
                  <a:schemeClr val="dk2"/>
                </a:solidFill>
              </a:rPr>
              <a:t>Works similarly to WPILIB units, but compiles faster and contains additional safety</a:t>
            </a:r>
            <a:endParaRPr sz="1400">
              <a:solidFill>
                <a:schemeClr val="dk2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</a:pPr>
            <a:r>
              <a:rPr lang="en" sz="1400">
                <a:solidFill>
                  <a:schemeClr val="dk2"/>
                </a:solidFill>
              </a:rPr>
              <a:t>Referenced as: </a:t>
            </a:r>
            <a:endParaRPr sz="1400">
              <a:solidFill>
                <a:schemeClr val="dk2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</a:pPr>
            <a:r>
              <a:rPr lang="en" sz="1400">
                <a:solidFill>
                  <a:schemeClr val="dk2"/>
                </a:solidFill>
              </a:rPr>
              <a:t>instances: pdcsu::units::meters_per_second_t speed{5.0} (</a:t>
            </a:r>
            <a:r>
              <a:rPr b="1" lang="en" sz="1400">
                <a:solidFill>
                  <a:schemeClr val="dk2"/>
                </a:solidFill>
              </a:rPr>
              <a:t>same</a:t>
            </a:r>
            <a:r>
              <a:rPr lang="en" sz="1400">
                <a:solidFill>
                  <a:schemeClr val="dk2"/>
                </a:solidFill>
              </a:rPr>
              <a:t>)</a:t>
            </a:r>
            <a:endParaRPr sz="1400">
              <a:solidFill>
                <a:schemeClr val="dk2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</a:pPr>
            <a:r>
              <a:rPr lang="en" sz="1400">
                <a:solidFill>
                  <a:schemeClr val="dk2"/>
                </a:solidFill>
              </a:rPr>
              <a:t>literals: 5_mps_ (</a:t>
            </a:r>
            <a:r>
              <a:rPr b="1" lang="en" sz="1400">
                <a:solidFill>
                  <a:schemeClr val="dk2"/>
                </a:solidFill>
              </a:rPr>
              <a:t>trailing underscore</a:t>
            </a:r>
            <a:r>
              <a:rPr lang="en" sz="1400">
                <a:solidFill>
                  <a:schemeClr val="dk2"/>
                </a:solidFill>
              </a:rPr>
              <a:t>)</a:t>
            </a:r>
            <a:endParaRPr sz="14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1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Unit operations</a:t>
            </a:r>
            <a:endParaRPr/>
          </a:p>
        </p:txBody>
      </p:sp>
      <p:sp>
        <p:nvSpPr>
          <p:cNvPr id="160" name="Google Shape;160;p21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</a:pPr>
            <a:r>
              <a:rPr lang="en" sz="1400">
                <a:solidFill>
                  <a:schemeClr val="dk2"/>
                </a:solidFill>
              </a:rPr>
              <a:t>Operations work intuitively</a:t>
            </a:r>
            <a:endParaRPr sz="1400">
              <a:solidFill>
                <a:schemeClr val="dk2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</a:pPr>
            <a:r>
              <a:rPr lang="en" sz="1400">
                <a:solidFill>
                  <a:schemeClr val="dk2"/>
                </a:solidFill>
              </a:rPr>
              <a:t>Ex.</a:t>
            </a:r>
            <a:endParaRPr sz="1400">
              <a:solidFill>
                <a:schemeClr val="dk2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</a:pPr>
            <a:r>
              <a:rPr lang="en" sz="1400">
                <a:solidFill>
                  <a:schemeClr val="dk2"/>
                </a:solidFill>
              </a:rPr>
              <a:t>1_ft / 1_s = 1_fps</a:t>
            </a:r>
            <a:endParaRPr sz="1400">
              <a:solidFill>
                <a:schemeClr val="dk2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</a:pPr>
            <a:r>
              <a:rPr lang="en" sz="1400">
                <a:solidFill>
                  <a:schemeClr val="dk2"/>
                </a:solidFill>
              </a:rPr>
              <a:t>1_ft + 1_s = Compilation error</a:t>
            </a:r>
            <a:endParaRPr sz="14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2"/>
              </a:solidFill>
            </a:endParaRPr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</a:pPr>
            <a:r>
              <a:rPr lang="en" sz="1400">
                <a:solidFill>
                  <a:schemeClr val="dk2"/>
                </a:solidFill>
              </a:rPr>
              <a:t>Units will automatically cast to a different type if compatible (same kind of measurement)</a:t>
            </a:r>
            <a:endParaRPr sz="1400">
              <a:solidFill>
                <a:schemeClr val="dk2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</a:pPr>
            <a:r>
              <a:rPr lang="en" sz="1400">
                <a:solidFill>
                  <a:schemeClr val="dk2"/>
                </a:solidFill>
              </a:rPr>
              <a:t>Ex.</a:t>
            </a:r>
            <a:endParaRPr sz="1400">
              <a:solidFill>
                <a:schemeClr val="dk2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</a:pPr>
            <a:r>
              <a:rPr lang="en" sz="1400">
                <a:solidFill>
                  <a:schemeClr val="dk2"/>
                </a:solidFill>
              </a:rPr>
              <a:t>units::foot_t x = 12_in;                 // this will work</a:t>
            </a:r>
            <a:endParaRPr sz="1400">
              <a:solidFill>
                <a:schemeClr val="dk2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</a:pPr>
            <a:r>
              <a:rPr lang="en" sz="1400">
                <a:solidFill>
                  <a:schemeClr val="dk2"/>
                </a:solidFill>
              </a:rPr>
              <a:t>units::second_t x = 12_in;          // this will not compile</a:t>
            </a:r>
            <a:endParaRPr sz="14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2"/>
          <p:cNvSpPr txBox="1"/>
          <p:nvPr>
            <p:ph type="ctrTitle"/>
          </p:nvPr>
        </p:nvSpPr>
        <p:spPr>
          <a:xfrm>
            <a:off x="457200" y="799275"/>
            <a:ext cx="5486400" cy="318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Subsystems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3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Subsystems and Commands</a:t>
            </a:r>
            <a:endParaRPr/>
          </a:p>
        </p:txBody>
      </p:sp>
      <p:sp>
        <p:nvSpPr>
          <p:cNvPr id="171" name="Google Shape;171;p23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‹#›</a:t>
            </a:fld>
            <a:endParaRPr sz="10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72" name="Google Shape;172;p23"/>
          <p:cNvSpPr txBox="1"/>
          <p:nvPr>
            <p:ph idx="4294967295" type="body"/>
          </p:nvPr>
        </p:nvSpPr>
        <p:spPr>
          <a:xfrm>
            <a:off x="729450" y="1853850"/>
            <a:ext cx="7305900" cy="276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Char char="-"/>
            </a:pPr>
            <a:r>
              <a:rPr b="1" lang="en" sz="1500">
                <a:solidFill>
                  <a:schemeClr val="dk2"/>
                </a:solidFill>
                <a:highlight>
                  <a:srgbClr val="FCFCFC"/>
                </a:highlight>
              </a:rPr>
              <a:t>Subsystems</a:t>
            </a:r>
            <a:r>
              <a:rPr lang="en" sz="1500">
                <a:solidFill>
                  <a:schemeClr val="dk2"/>
                </a:solidFill>
                <a:highlight>
                  <a:srgbClr val="FCFCFC"/>
                </a:highlight>
              </a:rPr>
              <a:t> represent collections of robot hardware - complete one function</a:t>
            </a:r>
            <a:endParaRPr b="1" sz="1500">
              <a:solidFill>
                <a:schemeClr val="dk2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Char char="-"/>
            </a:pPr>
            <a:r>
              <a:rPr b="1" lang="en" sz="1500">
                <a:solidFill>
                  <a:schemeClr val="dk2"/>
                </a:solidFill>
                <a:highlight>
                  <a:srgbClr val="FCFCFC"/>
                </a:highlight>
              </a:rPr>
              <a:t>Commands</a:t>
            </a:r>
            <a:r>
              <a:rPr lang="en" sz="1500">
                <a:solidFill>
                  <a:schemeClr val="dk2"/>
                </a:solidFill>
                <a:highlight>
                  <a:srgbClr val="FCFCFC"/>
                </a:highlight>
              </a:rPr>
              <a:t> represent actions the robot can take, sets a target for subsystem</a:t>
            </a:r>
            <a:endParaRPr sz="200">
              <a:solidFill>
                <a:schemeClr val="dk2"/>
              </a:solidFill>
              <a:highlight>
                <a:srgbClr val="FCFCFC"/>
              </a:highlight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-"/>
            </a:pPr>
            <a:r>
              <a:rPr b="1" lang="en" sz="1800">
                <a:solidFill>
                  <a:schemeClr val="dk2"/>
                </a:solidFill>
                <a:highlight>
                  <a:srgbClr val="FCFCFC"/>
                </a:highlight>
              </a:rPr>
              <a:t>Commands control subsystems, subsystems control hardware.</a:t>
            </a:r>
            <a:endParaRPr b="1" sz="1800">
              <a:solidFill>
                <a:schemeClr val="dk2"/>
              </a:solidFill>
              <a:highlight>
                <a:srgbClr val="FCFCFC"/>
              </a:highlight>
            </a:endParaRPr>
          </a:p>
        </p:txBody>
      </p:sp>
      <p:pic>
        <p:nvPicPr>
          <p:cNvPr id="173" name="Google Shape;17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4300" y="3402873"/>
            <a:ext cx="7161098" cy="144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4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a subsystem?</a:t>
            </a:r>
            <a:endParaRPr/>
          </a:p>
        </p:txBody>
      </p:sp>
      <p:sp>
        <p:nvSpPr>
          <p:cNvPr id="179" name="Google Shape;179;p24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‹#›</a:t>
            </a:fld>
            <a:endParaRPr sz="10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80" name="Google Shape;180;p24"/>
          <p:cNvSpPr txBox="1"/>
          <p:nvPr>
            <p:ph idx="4294967295" type="body"/>
          </p:nvPr>
        </p:nvSpPr>
        <p:spPr>
          <a:xfrm>
            <a:off x="729450" y="1853850"/>
            <a:ext cx="4167600" cy="276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1A"/>
              </a:buClr>
              <a:buSzPts val="1400"/>
              <a:buChar char="-"/>
            </a:pPr>
            <a:r>
              <a:rPr lang="en" sz="1400">
                <a:solidFill>
                  <a:srgbClr val="00001A"/>
                </a:solidFill>
              </a:rPr>
              <a:t>Each subsystem is represented by a </a:t>
            </a:r>
            <a:r>
              <a:rPr b="1" lang="en" sz="1400">
                <a:solidFill>
                  <a:srgbClr val="00001A"/>
                </a:solidFill>
              </a:rPr>
              <a:t>class</a:t>
            </a:r>
            <a:endParaRPr b="1" sz="1400">
              <a:solidFill>
                <a:srgbClr val="00001A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1A"/>
              </a:buClr>
              <a:buSzPts val="1400"/>
              <a:buChar char="-"/>
            </a:pPr>
            <a:r>
              <a:rPr lang="en" sz="1400">
                <a:solidFill>
                  <a:srgbClr val="00001A"/>
                </a:solidFill>
              </a:rPr>
              <a:t>Interacts with hardware by writing and reading from it</a:t>
            </a:r>
            <a:endParaRPr sz="1400">
              <a:solidFill>
                <a:srgbClr val="00001A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1A"/>
              </a:buClr>
              <a:buSzPts val="1400"/>
              <a:buChar char="-"/>
            </a:pPr>
            <a:r>
              <a:rPr lang="en" sz="1400">
                <a:solidFill>
                  <a:srgbClr val="00001A"/>
                </a:solidFill>
              </a:rPr>
              <a:t>Holds a target and a readings struct</a:t>
            </a:r>
            <a:endParaRPr sz="1400">
              <a:solidFill>
                <a:srgbClr val="00001A"/>
              </a:solidFill>
            </a:endParaRPr>
          </a:p>
        </p:txBody>
      </p:sp>
      <p:pic>
        <p:nvPicPr>
          <p:cNvPr id="181" name="Google Shape;18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6550" y="3373150"/>
            <a:ext cx="4730650" cy="137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4" title="Screenshot 2026-10-02 at 2.05.47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02900" y="1468325"/>
            <a:ext cx="3841091" cy="276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9925" y="967000"/>
            <a:ext cx="6104775" cy="3709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6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Periodic – When are Read/Write called?</a:t>
            </a:r>
            <a:endParaRPr/>
          </a:p>
        </p:txBody>
      </p:sp>
      <p:sp>
        <p:nvSpPr>
          <p:cNvPr id="193" name="Google Shape;193;p26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‹#›</a:t>
            </a:fld>
            <a:endParaRPr sz="10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94" name="Google Shape;194;p26"/>
          <p:cNvSpPr txBox="1"/>
          <p:nvPr>
            <p:ph idx="4294967295" type="body"/>
          </p:nvPr>
        </p:nvSpPr>
        <p:spPr>
          <a:xfrm>
            <a:off x="729450" y="1853850"/>
            <a:ext cx="6956100" cy="276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1A"/>
              </a:buClr>
              <a:buSzPts val="1400"/>
              <a:buChar char="-"/>
            </a:pPr>
            <a:r>
              <a:rPr lang="en" sz="1400">
                <a:solidFill>
                  <a:srgbClr val="00001A"/>
                </a:solidFill>
              </a:rPr>
              <a:t>Robot code loops every 20 ms</a:t>
            </a:r>
            <a:endParaRPr sz="1400">
              <a:solidFill>
                <a:srgbClr val="00001A"/>
              </a:solidFill>
            </a:endParaRPr>
          </a:p>
        </p:txBody>
      </p:sp>
      <p:pic>
        <p:nvPicPr>
          <p:cNvPr id="195" name="Google Shape;195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563" y="2468757"/>
            <a:ext cx="8886175" cy="22258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7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take an example – Pivot</a:t>
            </a:r>
            <a:endParaRPr/>
          </a:p>
        </p:txBody>
      </p:sp>
      <p:sp>
        <p:nvSpPr>
          <p:cNvPr id="201" name="Google Shape;201;p27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‹#›</a:t>
            </a:fld>
            <a:endParaRPr sz="10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02" name="Google Shape;202;p27"/>
          <p:cNvSpPr txBox="1"/>
          <p:nvPr>
            <p:ph idx="4294967295" type="body"/>
          </p:nvPr>
        </p:nvSpPr>
        <p:spPr>
          <a:xfrm>
            <a:off x="729450" y="1853850"/>
            <a:ext cx="6956100" cy="276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0001A"/>
              </a:buClr>
              <a:buSzPts val="1400"/>
              <a:buChar char="-"/>
            </a:pPr>
            <a:r>
              <a:rPr lang="en" sz="1400">
                <a:solidFill>
                  <a:srgbClr val="00001A"/>
                </a:solidFill>
              </a:rPr>
              <a:t>What do we need to control it?</a:t>
            </a:r>
            <a:endParaRPr sz="1400">
              <a:solidFill>
                <a:srgbClr val="00001A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00001A"/>
              </a:buClr>
              <a:buSzPts val="1400"/>
              <a:buChar char="-"/>
            </a:pPr>
            <a:r>
              <a:rPr lang="en" sz="1400">
                <a:solidFill>
                  <a:srgbClr val="00001A"/>
                </a:solidFill>
              </a:rPr>
              <a:t>We need to know its position</a:t>
            </a:r>
            <a:endParaRPr sz="1400">
              <a:solidFill>
                <a:srgbClr val="00001A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00001A"/>
              </a:buClr>
              <a:buSzPts val="1400"/>
              <a:buChar char="-"/>
            </a:pPr>
            <a:r>
              <a:rPr lang="en" sz="1400">
                <a:solidFill>
                  <a:srgbClr val="00001A"/>
                </a:solidFill>
              </a:rPr>
              <a:t>We need to know its velocity</a:t>
            </a:r>
            <a:endParaRPr sz="1400">
              <a:solidFill>
                <a:srgbClr val="00001A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1A"/>
              </a:solidFill>
            </a:endParaRPr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1A"/>
              </a:buClr>
              <a:buSzPts val="1400"/>
              <a:buChar char="-"/>
            </a:pPr>
            <a:r>
              <a:rPr lang="en" sz="1400">
                <a:solidFill>
                  <a:srgbClr val="00001A"/>
                </a:solidFill>
              </a:rPr>
              <a:t>What do we want to tell the hardware?</a:t>
            </a:r>
            <a:endParaRPr sz="1400">
              <a:solidFill>
                <a:srgbClr val="00001A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00001A"/>
              </a:buClr>
              <a:buSzPts val="1400"/>
              <a:buChar char="-"/>
            </a:pPr>
            <a:r>
              <a:rPr lang="en" sz="1400">
                <a:solidFill>
                  <a:srgbClr val="00001A"/>
                </a:solidFill>
              </a:rPr>
              <a:t>What position to go to</a:t>
            </a:r>
            <a:endParaRPr sz="1400">
              <a:solidFill>
                <a:srgbClr val="00001A"/>
              </a:solidFill>
            </a:endParaRPr>
          </a:p>
        </p:txBody>
      </p:sp>
      <p:pic>
        <p:nvPicPr>
          <p:cNvPr id="203" name="Google Shape;20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61167" y="1708074"/>
            <a:ext cx="2279357" cy="191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8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 how can we code the pivot?</a:t>
            </a:r>
            <a:endParaRPr/>
          </a:p>
        </p:txBody>
      </p:sp>
      <p:sp>
        <p:nvSpPr>
          <p:cNvPr id="209" name="Google Shape;209;p28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‹#›</a:t>
            </a:fld>
            <a:endParaRPr sz="10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10" name="Google Shape;210;p28"/>
          <p:cNvSpPr txBox="1"/>
          <p:nvPr/>
        </p:nvSpPr>
        <p:spPr>
          <a:xfrm>
            <a:off x="729450" y="1942250"/>
            <a:ext cx="74253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ato"/>
                <a:ea typeface="Lato"/>
                <a:cs typeface="Lato"/>
                <a:sym typeface="Lato"/>
              </a:rPr>
              <a:t>struct PivotReadings {</a:t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ato"/>
                <a:ea typeface="Lato"/>
                <a:cs typeface="Lato"/>
                <a:sym typeface="Lato"/>
              </a:rPr>
              <a:t>   units::degree_t position;</a:t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ato"/>
                <a:ea typeface="Lato"/>
                <a:cs typeface="Lato"/>
                <a:sym typeface="Lato"/>
              </a:rPr>
              <a:t>   units::degrees_per_second_t velocity;</a:t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ato"/>
                <a:ea typeface="Lato"/>
                <a:cs typeface="Lato"/>
                <a:sym typeface="Lato"/>
              </a:rPr>
              <a:t>}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11" name="Google Shape;211;p28"/>
          <p:cNvSpPr txBox="1"/>
          <p:nvPr/>
        </p:nvSpPr>
        <p:spPr>
          <a:xfrm>
            <a:off x="729450" y="3419750"/>
            <a:ext cx="74253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ato"/>
                <a:ea typeface="Lato"/>
                <a:cs typeface="Lato"/>
                <a:sym typeface="Lato"/>
              </a:rPr>
              <a:t>struct PivotTarget {</a:t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ato"/>
                <a:ea typeface="Lato"/>
                <a:cs typeface="Lato"/>
                <a:sym typeface="Lato"/>
              </a:rPr>
              <a:t>   units::degree_t position;</a:t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ato"/>
                <a:ea typeface="Lato"/>
                <a:cs typeface="Lato"/>
                <a:sym typeface="Lato"/>
              </a:rPr>
              <a:t>}</a:t>
            </a:r>
            <a:endParaRPr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9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 how can we code the pivot?</a:t>
            </a:r>
            <a:endParaRPr/>
          </a:p>
        </p:txBody>
      </p:sp>
      <p:sp>
        <p:nvSpPr>
          <p:cNvPr id="217" name="Google Shape;217;p29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‹#›</a:t>
            </a:fld>
            <a:endParaRPr sz="10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18" name="Google Shape;218;p29"/>
          <p:cNvSpPr txBox="1"/>
          <p:nvPr/>
        </p:nvSpPr>
        <p:spPr>
          <a:xfrm>
            <a:off x="868000" y="1955125"/>
            <a:ext cx="74253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PivotReadings ReadFromHardware() {</a:t>
            </a:r>
            <a:endParaRPr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   PivotReadings readings{};</a:t>
            </a:r>
            <a:endParaRPr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   readings.position = current pivot position;</a:t>
            </a:r>
            <a:endParaRPr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   readings.velocity = current pivot velocity;</a:t>
            </a:r>
            <a:endParaRPr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   return readings;</a:t>
            </a:r>
            <a:endParaRPr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}</a:t>
            </a:r>
            <a:endParaRPr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0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 how can we code the pivot?</a:t>
            </a:r>
            <a:endParaRPr/>
          </a:p>
        </p:txBody>
      </p:sp>
      <p:sp>
        <p:nvSpPr>
          <p:cNvPr id="224" name="Google Shape;224;p30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‹#›</a:t>
            </a:fld>
            <a:endParaRPr sz="1000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25" name="Google Shape;225;p30"/>
          <p:cNvSpPr txBox="1"/>
          <p:nvPr/>
        </p:nvSpPr>
        <p:spPr>
          <a:xfrm>
            <a:off x="868000" y="1955125"/>
            <a:ext cx="74253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void WriteToHardware</a:t>
            </a:r>
            <a:r>
              <a:rPr lang="en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(PivotTarget target) {</a:t>
            </a:r>
            <a:endParaRPr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   Tell motor to move to position (target.position);</a:t>
            </a:r>
            <a:endParaRPr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}</a:t>
            </a:r>
            <a:endParaRPr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1"/>
          <p:cNvSpPr txBox="1"/>
          <p:nvPr>
            <p:ph type="ctrTitle"/>
          </p:nvPr>
        </p:nvSpPr>
        <p:spPr>
          <a:xfrm>
            <a:off x="457200" y="799275"/>
            <a:ext cx="5486400" cy="318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Testing your code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2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Driver Station</a:t>
            </a:r>
            <a:endParaRPr/>
          </a:p>
        </p:txBody>
      </p:sp>
      <p:sp>
        <p:nvSpPr>
          <p:cNvPr id="236" name="Google Shape;236;p32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https://docs.wpilib.org/en/stable/docs/software/driverstation/driver-station.html</a:t>
            </a:r>
            <a:endParaRPr/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</a:pPr>
            <a:r>
              <a:rPr lang="en" sz="1400">
                <a:solidFill>
                  <a:schemeClr val="dk2"/>
                </a:solidFill>
              </a:rPr>
              <a:t>We use this to interface with our robot both when testing and in competition</a:t>
            </a:r>
            <a:endParaRPr sz="1400">
              <a:solidFill>
                <a:schemeClr val="dk2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</a:pPr>
            <a:r>
              <a:rPr lang="en" sz="1400">
                <a:solidFill>
                  <a:schemeClr val="dk2"/>
                </a:solidFill>
              </a:rPr>
              <a:t>Tool that allows you to enable/disable the robot, connect joysticks</a:t>
            </a:r>
            <a:endParaRPr sz="1400">
              <a:solidFill>
                <a:schemeClr val="dk2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</a:pPr>
            <a:r>
              <a:rPr lang="en" sz="1400">
                <a:solidFill>
                  <a:schemeClr val="dk2"/>
                </a:solidFill>
              </a:rPr>
              <a:t>Provides some access to logs</a:t>
            </a:r>
            <a:endParaRPr sz="1400">
              <a:solidFill>
                <a:schemeClr val="dk2"/>
              </a:solidFill>
            </a:endParaRPr>
          </a:p>
        </p:txBody>
      </p:sp>
      <p:pic>
        <p:nvPicPr>
          <p:cNvPr id="237" name="Google Shape;237;p32"/>
          <p:cNvPicPr preferRelativeResize="0"/>
          <p:nvPr/>
        </p:nvPicPr>
        <p:blipFill rotWithShape="1">
          <a:blip r:embed="rId4">
            <a:alphaModFix/>
          </a:blip>
          <a:srcRect b="0" l="0" r="0" t="65336"/>
          <a:stretch/>
        </p:blipFill>
        <p:spPr>
          <a:xfrm>
            <a:off x="1641450" y="3369675"/>
            <a:ext cx="7204301" cy="164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3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Elastic</a:t>
            </a:r>
            <a:endParaRPr/>
          </a:p>
        </p:txBody>
      </p:sp>
      <p:sp>
        <p:nvSpPr>
          <p:cNvPr id="243" name="Google Shape;243;p33"/>
          <p:cNvSpPr txBox="1"/>
          <p:nvPr>
            <p:ph idx="1" type="body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dk2"/>
                </a:solidFill>
              </a:rPr>
              <a:t>You should already have this installed – comes with the WPILib installation in WPILIB folder</a:t>
            </a:r>
            <a:endParaRPr i="1">
              <a:solidFill>
                <a:schemeClr val="dk2"/>
              </a:solidFill>
            </a:endParaRPr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</a:pPr>
            <a:r>
              <a:rPr lang="en" sz="1400">
                <a:solidFill>
                  <a:schemeClr val="dk2"/>
                </a:solidFill>
              </a:rPr>
              <a:t>Used to change settings/preferences quickly</a:t>
            </a:r>
            <a:endParaRPr sz="1400">
              <a:solidFill>
                <a:schemeClr val="dk2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</a:pPr>
            <a:r>
              <a:rPr lang="en" sz="1400">
                <a:solidFill>
                  <a:schemeClr val="dk2"/>
                </a:solidFill>
              </a:rPr>
              <a:t>Used to view graphs</a:t>
            </a:r>
            <a:endParaRPr sz="14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400">
              <a:solidFill>
                <a:schemeClr val="dk2"/>
              </a:solidFill>
            </a:endParaRPr>
          </a:p>
        </p:txBody>
      </p:sp>
      <p:pic>
        <p:nvPicPr>
          <p:cNvPr id="244" name="Google Shape;24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27675" y="3249000"/>
            <a:ext cx="3083002" cy="1734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33" title="Screenshot 2025-08-26 at 9.51.27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33309" y="2571750"/>
            <a:ext cx="4060390" cy="2365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4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Robot Simulation</a:t>
            </a:r>
            <a:endParaRPr/>
          </a:p>
        </p:txBody>
      </p:sp>
      <p:sp>
        <p:nvSpPr>
          <p:cNvPr id="251" name="Google Shape;251;p34"/>
          <p:cNvSpPr txBox="1"/>
          <p:nvPr>
            <p:ph idx="1" type="body"/>
          </p:nvPr>
        </p:nvSpPr>
        <p:spPr>
          <a:xfrm>
            <a:off x="729450" y="1853850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dk2"/>
                </a:solidFill>
              </a:rPr>
              <a:t>Installed </a:t>
            </a:r>
            <a:r>
              <a:rPr i="1" lang="en">
                <a:solidFill>
                  <a:schemeClr val="dk2"/>
                </a:solidFill>
              </a:rPr>
              <a:t>with</a:t>
            </a:r>
            <a:r>
              <a:rPr i="1" lang="en">
                <a:solidFill>
                  <a:schemeClr val="dk2"/>
                </a:solidFill>
              </a:rPr>
              <a:t> WPILIB VSCode - run Simulate Robot Code command and select GUI interface to open</a:t>
            </a:r>
            <a:endParaRPr i="1">
              <a:solidFill>
                <a:schemeClr val="dk2"/>
              </a:solidFill>
            </a:endParaRPr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</a:pPr>
            <a:r>
              <a:rPr lang="en" sz="1400">
                <a:solidFill>
                  <a:schemeClr val="dk2"/>
                </a:solidFill>
              </a:rPr>
              <a:t>Simulates autos/movement</a:t>
            </a:r>
            <a:endParaRPr sz="1400">
              <a:solidFill>
                <a:schemeClr val="dk2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</a:pPr>
            <a:r>
              <a:rPr lang="en" sz="1400">
                <a:solidFill>
                  <a:schemeClr val="dk2"/>
                </a:solidFill>
              </a:rPr>
              <a:t>Can pair with Elastic </a:t>
            </a:r>
            <a:endParaRPr sz="1400">
              <a:solidFill>
                <a:schemeClr val="dk2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</a:pPr>
            <a:r>
              <a:rPr lang="en" sz="1400">
                <a:solidFill>
                  <a:schemeClr val="dk2"/>
                </a:solidFill>
              </a:rPr>
              <a:t>Select autos/change prefs</a:t>
            </a:r>
            <a:endParaRPr sz="14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400">
              <a:solidFill>
                <a:schemeClr val="dk2"/>
              </a:solidFill>
            </a:endParaRPr>
          </a:p>
        </p:txBody>
      </p:sp>
      <p:pic>
        <p:nvPicPr>
          <p:cNvPr id="252" name="Google Shape;252;p34" title="Screenshot 2026-09-11 at 12.59.28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44325" y="2311392"/>
            <a:ext cx="4438948" cy="26096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5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Software LMS</a:t>
            </a:r>
            <a:endParaRPr/>
          </a:p>
        </p:txBody>
      </p:sp>
      <p:sp>
        <p:nvSpPr>
          <p:cNvPr id="258" name="Google Shape;258;p35"/>
          <p:cNvSpPr txBox="1"/>
          <p:nvPr>
            <p:ph idx="1" type="body"/>
          </p:nvPr>
        </p:nvSpPr>
        <p:spPr>
          <a:xfrm>
            <a:off x="729450" y="1912975"/>
            <a:ext cx="7688700" cy="22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f</a:t>
            </a:r>
            <a:r>
              <a:rPr i="1" lang="en" u="sng">
                <a:solidFill>
                  <a:schemeClr val="hlink"/>
                </a:solidFill>
                <a:hlinkClick r:id="rId3"/>
              </a:rPr>
              <a:t>rc-846-lms.vercel.app</a:t>
            </a:r>
            <a:r>
              <a:rPr i="1" lang="en">
                <a:solidFill>
                  <a:schemeClr val="dk2"/>
                </a:solidFill>
              </a:rPr>
              <a:t> - navigate to LEDS section</a:t>
            </a:r>
            <a:endParaRPr i="1">
              <a:solidFill>
                <a:schemeClr val="dk2"/>
              </a:solidFill>
            </a:endParaRPr>
          </a:p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</a:pPr>
            <a:r>
              <a:rPr lang="en" sz="1400">
                <a:solidFill>
                  <a:schemeClr val="dk2"/>
                </a:solidFill>
              </a:rPr>
              <a:t>Student-built software test website</a:t>
            </a:r>
            <a:endParaRPr sz="1400">
              <a:solidFill>
                <a:schemeClr val="dk2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</a:pPr>
            <a:r>
              <a:rPr lang="en" sz="1400">
                <a:solidFill>
                  <a:schemeClr val="dk2"/>
                </a:solidFill>
              </a:rPr>
              <a:t>Can read data from Robot Simulation via NetworkTables</a:t>
            </a:r>
            <a:endParaRPr sz="1400">
              <a:solidFill>
                <a:schemeClr val="dk2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</a:pPr>
            <a:r>
              <a:rPr lang="en" sz="1400">
                <a:solidFill>
                  <a:schemeClr val="dk2"/>
                </a:solidFill>
              </a:rPr>
              <a:t>Use to display LED behaviors after running Robot Simulation </a:t>
            </a:r>
            <a:endParaRPr sz="1400">
              <a:solidFill>
                <a:schemeClr val="dk2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</a:pPr>
            <a:r>
              <a:rPr lang="en" sz="1400">
                <a:solidFill>
                  <a:schemeClr val="dk2"/>
                </a:solidFill>
              </a:rPr>
              <a:t>Address and Topic should be automatically filled correctly</a:t>
            </a:r>
            <a:endParaRPr sz="1400">
              <a:solidFill>
                <a:schemeClr val="dk2"/>
              </a:solidFill>
            </a:endParaRPr>
          </a:p>
        </p:txBody>
      </p:sp>
      <p:pic>
        <p:nvPicPr>
          <p:cNvPr id="259" name="Google Shape;259;p35" title="Screenshot 2026-10-02 at 12.40.35 AM.png"/>
          <p:cNvPicPr preferRelativeResize="0"/>
          <p:nvPr/>
        </p:nvPicPr>
        <p:blipFill rotWithShape="1">
          <a:blip r:embed="rId4">
            <a:alphaModFix/>
          </a:blip>
          <a:srcRect b="32615" l="0" r="0" t="0"/>
          <a:stretch/>
        </p:blipFill>
        <p:spPr>
          <a:xfrm>
            <a:off x="3536150" y="3488575"/>
            <a:ext cx="5246075" cy="14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6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Write LED code</a:t>
            </a:r>
            <a:endParaRPr/>
          </a:p>
        </p:txBody>
      </p:sp>
      <p:sp>
        <p:nvSpPr>
          <p:cNvPr id="265" name="Google Shape;265;p36"/>
          <p:cNvSpPr txBox="1"/>
          <p:nvPr>
            <p:ph idx="1" type="body"/>
          </p:nvPr>
        </p:nvSpPr>
        <p:spPr>
          <a:xfrm>
            <a:off x="729450" y="2078875"/>
            <a:ext cx="7688700" cy="257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</a:pPr>
            <a:r>
              <a:rPr lang="en" sz="1400">
                <a:solidFill>
                  <a:schemeClr val="dk2"/>
                </a:solidFill>
              </a:rPr>
              <a:t>Clone: 26-training (</a:t>
            </a:r>
            <a:r>
              <a:rPr b="1" lang="en" sz="1400">
                <a:solidFill>
                  <a:schemeClr val="dk2"/>
                </a:solidFill>
              </a:rPr>
              <a:t>git clone [26-training github </a:t>
            </a:r>
            <a:r>
              <a:rPr b="1" lang="en" sz="1400">
                <a:solidFill>
                  <a:schemeClr val="dk2"/>
                </a:solidFill>
              </a:rPr>
              <a:t>repository</a:t>
            </a:r>
            <a:r>
              <a:rPr b="1" lang="en" sz="1400">
                <a:solidFill>
                  <a:schemeClr val="dk2"/>
                </a:solidFill>
              </a:rPr>
              <a:t> link]</a:t>
            </a:r>
            <a:r>
              <a:rPr lang="en" sz="1400">
                <a:solidFill>
                  <a:schemeClr val="dk2"/>
                </a:solidFill>
              </a:rPr>
              <a:t>)</a:t>
            </a:r>
            <a:endParaRPr sz="1400">
              <a:solidFill>
                <a:schemeClr val="dk2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</a:pPr>
            <a:r>
              <a:rPr lang="en" sz="1400">
                <a:solidFill>
                  <a:schemeClr val="dk2"/>
                </a:solidFill>
              </a:rPr>
              <a:t>Get latest code (</a:t>
            </a:r>
            <a:r>
              <a:rPr b="1" lang="en" sz="1400">
                <a:solidFill>
                  <a:schemeClr val="dk2"/>
                </a:solidFill>
              </a:rPr>
              <a:t>git pul</a:t>
            </a:r>
            <a:r>
              <a:rPr lang="en" sz="1400">
                <a:solidFill>
                  <a:schemeClr val="dk2"/>
                </a:solidFill>
              </a:rPr>
              <a:t>l)</a:t>
            </a:r>
            <a:endParaRPr sz="1400">
              <a:solidFill>
                <a:schemeClr val="dk2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</a:pPr>
            <a:r>
              <a:rPr lang="en" sz="1400">
                <a:solidFill>
                  <a:schemeClr val="dk2"/>
                </a:solidFill>
              </a:rPr>
              <a:t>Switch branch to led_subsystem (</a:t>
            </a:r>
            <a:r>
              <a:rPr b="1" lang="en" sz="1400">
                <a:solidFill>
                  <a:schemeClr val="dk2"/>
                </a:solidFill>
              </a:rPr>
              <a:t>git checkout led_subsystem</a:t>
            </a:r>
            <a:r>
              <a:rPr lang="en" sz="1400">
                <a:solidFill>
                  <a:schemeClr val="dk2"/>
                </a:solidFill>
              </a:rPr>
              <a:t>)</a:t>
            </a:r>
            <a:endParaRPr sz="1400">
              <a:solidFill>
                <a:schemeClr val="dk2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</a:pPr>
            <a:r>
              <a:rPr lang="en" sz="1400">
                <a:solidFill>
                  <a:schemeClr val="dk2"/>
                </a:solidFill>
              </a:rPr>
              <a:t>Work on the leds.cc, leds.h, and FunkyRobot.cc files</a:t>
            </a:r>
            <a:endParaRPr sz="1400">
              <a:solidFill>
                <a:schemeClr val="dk2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</a:pPr>
            <a:r>
              <a:rPr lang="en" sz="1400">
                <a:solidFill>
                  <a:schemeClr val="dk2"/>
                </a:solidFill>
              </a:rPr>
              <a:t>Think about</a:t>
            </a:r>
            <a:endParaRPr sz="1400">
              <a:solidFill>
                <a:schemeClr val="dk2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</a:pPr>
            <a:r>
              <a:rPr lang="en" sz="1400">
                <a:solidFill>
                  <a:schemeClr val="dk2"/>
                </a:solidFill>
              </a:rPr>
              <a:t>What do I need to know from LEDs (readings)</a:t>
            </a:r>
            <a:endParaRPr sz="1400">
              <a:solidFill>
                <a:schemeClr val="dk2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</a:pPr>
            <a:r>
              <a:rPr lang="en" sz="1400">
                <a:solidFill>
                  <a:schemeClr val="dk2"/>
                </a:solidFill>
              </a:rPr>
              <a:t>What do I want to tell LEDs (target)</a:t>
            </a:r>
            <a:endParaRPr sz="14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7"/>
          <p:cNvSpPr txBox="1"/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Write LED code</a:t>
            </a:r>
            <a:endParaRPr/>
          </a:p>
        </p:txBody>
      </p:sp>
      <p:sp>
        <p:nvSpPr>
          <p:cNvPr id="271" name="Google Shape;271;p37"/>
          <p:cNvSpPr txBox="1"/>
          <p:nvPr>
            <p:ph idx="1" type="body"/>
          </p:nvPr>
        </p:nvSpPr>
        <p:spPr>
          <a:xfrm>
            <a:off x="729450" y="2078875"/>
            <a:ext cx="7688700" cy="257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</a:pPr>
            <a:r>
              <a:rPr b="1" lang="en" sz="1400">
                <a:solidFill>
                  <a:schemeClr val="dk2"/>
                </a:solidFill>
              </a:rPr>
              <a:t>Change the LED Color from your choosing every 1 sec</a:t>
            </a:r>
            <a:endParaRPr b="1" sz="1400">
              <a:solidFill>
                <a:schemeClr val="dk2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</a:pPr>
            <a:r>
              <a:rPr lang="en" sz="1400">
                <a:solidFill>
                  <a:schemeClr val="dk2"/>
                </a:solidFill>
              </a:rPr>
              <a:t>Remember</a:t>
            </a:r>
            <a:r>
              <a:rPr lang="en" sz="1400">
                <a:solidFill>
                  <a:schemeClr val="dk2"/>
                </a:solidFill>
              </a:rPr>
              <a:t> that each loop of the code running is 20ms</a:t>
            </a:r>
            <a:endParaRPr sz="1400">
              <a:solidFill>
                <a:schemeClr val="dk2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-"/>
            </a:pPr>
            <a:r>
              <a:rPr lang="en" sz="1400">
                <a:solidFill>
                  <a:schemeClr val="dk2"/>
                </a:solidFill>
              </a:rPr>
              <a:t>Use a loop counter to decide when to set a new color</a:t>
            </a:r>
            <a:endParaRPr sz="14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8"/>
          <p:cNvSpPr txBox="1"/>
          <p:nvPr>
            <p:ph type="ctrTitle"/>
          </p:nvPr>
        </p:nvSpPr>
        <p:spPr>
          <a:xfrm>
            <a:off x="457200" y="799275"/>
            <a:ext cx="5486400" cy="318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Review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u="sng">
                <a:solidFill>
                  <a:schemeClr val="hlink"/>
                </a:solidFill>
                <a:hlinkClick r:id="rId3"/>
              </a:rPr>
              <a:t>Kahoot Link</a:t>
            </a:r>
            <a:endParaRPr i="1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