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embeddedFontLst>
    <p:embeddedFont>
      <p:font typeface="Merriweather Light"/>
      <p:regular r:id="rId19"/>
      <p:bold r:id="rId20"/>
      <p:italic r:id="rId21"/>
      <p:boldItalic r:id="rId22"/>
    </p:embeddedFont>
    <p:embeddedFont>
      <p:font typeface="Montserrat"/>
      <p:regular r:id="rId23"/>
      <p:bold r:id="rId24"/>
      <p:italic r:id="rId25"/>
      <p:boldItalic r:id="rId26"/>
    </p:embeddedFont>
    <p:embeddedFont>
      <p:font typeface="Open Sans SemiBold"/>
      <p:regular r:id="rId27"/>
      <p:bold r:id="rId28"/>
      <p:italic r:id="rId29"/>
      <p:boldItalic r:id="rId30"/>
    </p:embeddedFont>
    <p:embeddedFont>
      <p:font typeface="Vidaloka"/>
      <p:regular r:id="rId31"/>
    </p:embeddedFont>
    <p:embeddedFont>
      <p:font typeface="Russo One"/>
      <p:regular r:id="rId32"/>
    </p:embeddedFont>
    <p:embeddedFont>
      <p:font typeface="Crimson Text"/>
      <p:regular r:id="rId33"/>
      <p:bold r:id="rId34"/>
      <p:italic r:id="rId35"/>
      <p:boldItalic r:id="rId36"/>
    </p:embeddedFont>
    <p:embeddedFont>
      <p:font typeface="Open Sans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Italic.fntdata"/><Relationship Id="rId20" Type="http://schemas.openxmlformats.org/officeDocument/2006/relationships/font" Target="fonts/MerriweatherLight-bold.fntdata"/><Relationship Id="rId22" Type="http://schemas.openxmlformats.org/officeDocument/2006/relationships/font" Target="fonts/MerriweatherLight-boldItalic.fntdata"/><Relationship Id="rId21" Type="http://schemas.openxmlformats.org/officeDocument/2006/relationships/font" Target="fonts/MerriweatherLight-italic.fntdata"/><Relationship Id="rId24" Type="http://schemas.openxmlformats.org/officeDocument/2006/relationships/font" Target="fonts/Montserrat-bold.fntdata"/><Relationship Id="rId23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ontserrat-boldItalic.fntdata"/><Relationship Id="rId25" Type="http://schemas.openxmlformats.org/officeDocument/2006/relationships/font" Target="fonts/Montserrat-italic.fntdata"/><Relationship Id="rId28" Type="http://schemas.openxmlformats.org/officeDocument/2006/relationships/font" Target="fonts/OpenSansSemiBold-bold.fntdata"/><Relationship Id="rId27" Type="http://schemas.openxmlformats.org/officeDocument/2006/relationships/font" Target="fonts/OpenSansSemiBold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OpenSansSemiBold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Vidaloka-regular.fntdata"/><Relationship Id="rId30" Type="http://schemas.openxmlformats.org/officeDocument/2006/relationships/font" Target="fonts/OpenSansSemiBold-boldItalic.fntdata"/><Relationship Id="rId11" Type="http://schemas.openxmlformats.org/officeDocument/2006/relationships/slide" Target="slides/slide7.xml"/><Relationship Id="rId33" Type="http://schemas.openxmlformats.org/officeDocument/2006/relationships/font" Target="fonts/CrimsonText-regular.fntdata"/><Relationship Id="rId10" Type="http://schemas.openxmlformats.org/officeDocument/2006/relationships/slide" Target="slides/slide6.xml"/><Relationship Id="rId32" Type="http://schemas.openxmlformats.org/officeDocument/2006/relationships/font" Target="fonts/RussoOne-regular.fntdata"/><Relationship Id="rId13" Type="http://schemas.openxmlformats.org/officeDocument/2006/relationships/slide" Target="slides/slide9.xml"/><Relationship Id="rId35" Type="http://schemas.openxmlformats.org/officeDocument/2006/relationships/font" Target="fonts/CrimsonText-italic.fntdata"/><Relationship Id="rId12" Type="http://schemas.openxmlformats.org/officeDocument/2006/relationships/slide" Target="slides/slide8.xml"/><Relationship Id="rId34" Type="http://schemas.openxmlformats.org/officeDocument/2006/relationships/font" Target="fonts/CrimsonText-bold.fntdata"/><Relationship Id="rId15" Type="http://schemas.openxmlformats.org/officeDocument/2006/relationships/slide" Target="slides/slide11.xml"/><Relationship Id="rId37" Type="http://schemas.openxmlformats.org/officeDocument/2006/relationships/font" Target="fonts/OpenSans-regular.fntdata"/><Relationship Id="rId14" Type="http://schemas.openxmlformats.org/officeDocument/2006/relationships/slide" Target="slides/slide10.xml"/><Relationship Id="rId36" Type="http://schemas.openxmlformats.org/officeDocument/2006/relationships/font" Target="fonts/CrimsonText-boldItalic.fntdata"/><Relationship Id="rId17" Type="http://schemas.openxmlformats.org/officeDocument/2006/relationships/slide" Target="slides/slide13.xml"/><Relationship Id="rId39" Type="http://schemas.openxmlformats.org/officeDocument/2006/relationships/font" Target="fonts/OpenSans-italic.fntdata"/><Relationship Id="rId16" Type="http://schemas.openxmlformats.org/officeDocument/2006/relationships/slide" Target="slides/slide12.xml"/><Relationship Id="rId38" Type="http://schemas.openxmlformats.org/officeDocument/2006/relationships/font" Target="fonts/OpenSans-bold.fntdata"/><Relationship Id="rId19" Type="http://schemas.openxmlformats.org/officeDocument/2006/relationships/font" Target="fonts/MerriweatherLight-regular.fntdata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a0a85e7ea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a0a85e7ea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week, we are going to explore the full design process that occurs when build season comes </a:t>
            </a:r>
            <a:r>
              <a:rPr lang="en"/>
              <a:t>around</a:t>
            </a:r>
            <a:r>
              <a:rPr lang="en"/>
              <a:t>. We will also begin the first part of our gearbox project.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h150cc9cc6686f388_1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h150cc9cc6686f388_1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things that we might consider? Can you see any correspondence from the playing field to our robot?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questions to consider: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How do we interact with the yellow balls (fuel)?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How do we score them into the large box (hub)?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What are some other constraints or strategies?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Bump, trench, tower, starting positions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h150cc9cc6686f388_1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h150cc9cc6686f388_1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Observations: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Top left has a large, enclosed storage area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Middle has a gap in the bumper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Bottom has unique middle/shooter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h150cc9cc6686f388_1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h150cc9cc6686f388_1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a0a85e7ea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a0a85e7ea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a0a85e7ea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a0a85e7ea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h150cc9cc6686f388_1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h150cc9cc6686f388_1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h150cc9cc6686f38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h150cc9cc6686f38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a0a85e7ea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a0a85e7ea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h150cc9cc6686f388_23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h150cc9cc6686f388_23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creating a conceptual geometry for the gearbox. It should be 2D and SIMPLE.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h150cc9cc6686f388_23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h150cc9cc6686f388_23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h398b7a95206ffe8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h398b7a95206ffe8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fd2564c331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fd2564c331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11" name="Google Shape;11;p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2714550" y="2543963"/>
            <a:ext cx="3714900" cy="64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3746550" y="1478925"/>
            <a:ext cx="1650900" cy="9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2291400" y="3279625"/>
            <a:ext cx="4561200" cy="39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9" name="Google Shape;19;p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" name="Google Shape;20;p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" name="Google Shape;21;p3"/>
          <p:cNvCxnSpPr/>
          <p:nvPr/>
        </p:nvCxnSpPr>
        <p:spPr>
          <a:xfrm flipH="1">
            <a:off x="7948925" y="3979775"/>
            <a:ext cx="1378500" cy="1236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" name="Google Shape;22;p3"/>
          <p:cNvCxnSpPr/>
          <p:nvPr/>
        </p:nvCxnSpPr>
        <p:spPr>
          <a:xfrm flipH="1">
            <a:off x="-112875" y="-88700"/>
            <a:ext cx="1418700" cy="1064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/>
        </p:txBody>
      </p:sp>
      <p:cxnSp>
        <p:nvCxnSpPr>
          <p:cNvPr id="26" name="Google Shape;26;p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" name="Google Shape;27;p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" name="Google Shape;28;p4"/>
          <p:cNvCxnSpPr/>
          <p:nvPr/>
        </p:nvCxnSpPr>
        <p:spPr>
          <a:xfrm>
            <a:off x="6884900" y="-113600"/>
            <a:ext cx="2565600" cy="1306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713225" y="445025"/>
            <a:ext cx="568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subTitle"/>
          </p:nvPr>
        </p:nvSpPr>
        <p:spPr>
          <a:xfrm>
            <a:off x="5038975" y="26490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2" type="subTitle"/>
          </p:nvPr>
        </p:nvSpPr>
        <p:spPr>
          <a:xfrm>
            <a:off x="5038975" y="2961200"/>
            <a:ext cx="2486100" cy="9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3" type="subTitle"/>
          </p:nvPr>
        </p:nvSpPr>
        <p:spPr>
          <a:xfrm>
            <a:off x="1693175" y="26490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b="1" sz="2400"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4" type="subTitle"/>
          </p:nvPr>
        </p:nvSpPr>
        <p:spPr>
          <a:xfrm>
            <a:off x="1693175" y="2961200"/>
            <a:ext cx="2486100" cy="9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5" name="Google Shape;35;p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" name="Google Shape;36;p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" name="Google Shape;37;p5"/>
          <p:cNvCxnSpPr/>
          <p:nvPr/>
        </p:nvCxnSpPr>
        <p:spPr>
          <a:xfrm flipH="1">
            <a:off x="6935750" y="3931325"/>
            <a:ext cx="2549400" cy="13545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40" name="Google Shape;40;p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" name="Google Shape;41;p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idx="1" type="subTitle"/>
          </p:nvPr>
        </p:nvSpPr>
        <p:spPr>
          <a:xfrm>
            <a:off x="2360375" y="1433050"/>
            <a:ext cx="17253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b="1"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2" type="subTitle"/>
          </p:nvPr>
        </p:nvSpPr>
        <p:spPr>
          <a:xfrm>
            <a:off x="2247500" y="1790050"/>
            <a:ext cx="5160300" cy="24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50800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>
                <a:solidFill>
                  <a:srgbClr val="374957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type="title"/>
          </p:nvPr>
        </p:nvSpPr>
        <p:spPr>
          <a:xfrm>
            <a:off x="713225" y="445025"/>
            <a:ext cx="4297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46" name="Google Shape;46;p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" name="Google Shape;47;p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type="title"/>
          </p:nvPr>
        </p:nvSpPr>
        <p:spPr>
          <a:xfrm>
            <a:off x="1122500" y="1225400"/>
            <a:ext cx="6899100" cy="269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cxnSp>
        <p:nvCxnSpPr>
          <p:cNvPr id="50" name="Google Shape;50;p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" name="Google Shape;51;p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" name="Google Shape;52;p8"/>
          <p:cNvCxnSpPr/>
          <p:nvPr/>
        </p:nvCxnSpPr>
        <p:spPr>
          <a:xfrm flipH="1">
            <a:off x="7093250" y="3935075"/>
            <a:ext cx="2332800" cy="1347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" name="Google Shape;53;p8"/>
          <p:cNvCxnSpPr/>
          <p:nvPr/>
        </p:nvCxnSpPr>
        <p:spPr>
          <a:xfrm flipH="1">
            <a:off x="-420450" y="-121600"/>
            <a:ext cx="2332800" cy="1347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895950" y="1682000"/>
            <a:ext cx="3847200" cy="23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57" name="Google Shape;57;p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5925450" y="2797500"/>
            <a:ext cx="3378000" cy="24669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idx="1" type="body"/>
          </p:nvPr>
        </p:nvSpPr>
        <p:spPr>
          <a:xfrm>
            <a:off x="713225" y="539500"/>
            <a:ext cx="3557100" cy="97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latin typeface="Vidaloka"/>
                <a:ea typeface="Vidaloka"/>
                <a:cs typeface="Vidaloka"/>
                <a:sym typeface="Vidaloka"/>
              </a:defRPr>
            </a:lvl1pPr>
          </a:lstStyle>
          <a:p/>
        </p:txBody>
      </p:sp>
      <p:cxnSp>
        <p:nvCxnSpPr>
          <p:cNvPr id="62" name="Google Shape;62;p1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0"/>
          <p:cNvCxnSpPr/>
          <p:nvPr/>
        </p:nvCxnSpPr>
        <p:spPr>
          <a:xfrm flipH="1" rot="10800000">
            <a:off x="6144975" y="3103725"/>
            <a:ext cx="3118200" cy="22011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hasCustomPrompt="1" type="title"/>
          </p:nvPr>
        </p:nvSpPr>
        <p:spPr>
          <a:xfrm>
            <a:off x="713225" y="1497763"/>
            <a:ext cx="7717500" cy="164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7" name="Google Shape;67;p11"/>
          <p:cNvSpPr txBox="1"/>
          <p:nvPr>
            <p:ph idx="1" type="subTitle"/>
          </p:nvPr>
        </p:nvSpPr>
        <p:spPr>
          <a:xfrm>
            <a:off x="1514325" y="3278788"/>
            <a:ext cx="61203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cxnSp>
        <p:nvCxnSpPr>
          <p:cNvPr id="68" name="Google Shape;68;p1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" name="Google Shape;69;p1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1"/>
          <p:cNvCxnSpPr/>
          <p:nvPr/>
        </p:nvCxnSpPr>
        <p:spPr>
          <a:xfrm>
            <a:off x="-250225" y="4076450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1"/>
          <p:cNvCxnSpPr/>
          <p:nvPr/>
        </p:nvCxnSpPr>
        <p:spPr>
          <a:xfrm>
            <a:off x="7441150" y="-48375"/>
            <a:ext cx="1926900" cy="1161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">
  <p:cSld name="CUSTOM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>
            <a:off x="713225" y="445025"/>
            <a:ext cx="3583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5" name="Google Shape;75;p13"/>
          <p:cNvSpPr txBox="1"/>
          <p:nvPr>
            <p:ph idx="1" type="subTitle"/>
          </p:nvPr>
        </p:nvSpPr>
        <p:spPr>
          <a:xfrm>
            <a:off x="5001000" y="19429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6" name="Google Shape;76;p13"/>
          <p:cNvSpPr txBox="1"/>
          <p:nvPr>
            <p:ph idx="2" type="subTitle"/>
          </p:nvPr>
        </p:nvSpPr>
        <p:spPr>
          <a:xfrm>
            <a:off x="5001000" y="2255100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3" type="subTitle"/>
          </p:nvPr>
        </p:nvSpPr>
        <p:spPr>
          <a:xfrm>
            <a:off x="1655200" y="1942925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8" name="Google Shape;78;p13"/>
          <p:cNvSpPr txBox="1"/>
          <p:nvPr>
            <p:ph idx="4" type="subTitle"/>
          </p:nvPr>
        </p:nvSpPr>
        <p:spPr>
          <a:xfrm>
            <a:off x="1655200" y="2255100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5" type="subTitle"/>
          </p:nvPr>
        </p:nvSpPr>
        <p:spPr>
          <a:xfrm>
            <a:off x="5001000" y="3723950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80" name="Google Shape;80;p13"/>
          <p:cNvSpPr txBox="1"/>
          <p:nvPr>
            <p:ph idx="6" type="subTitle"/>
          </p:nvPr>
        </p:nvSpPr>
        <p:spPr>
          <a:xfrm>
            <a:off x="5001000" y="4036125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7" type="subTitle"/>
          </p:nvPr>
        </p:nvSpPr>
        <p:spPr>
          <a:xfrm>
            <a:off x="1655200" y="3723950"/>
            <a:ext cx="248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82" name="Google Shape;82;p13"/>
          <p:cNvSpPr txBox="1"/>
          <p:nvPr>
            <p:ph idx="8" type="subTitle"/>
          </p:nvPr>
        </p:nvSpPr>
        <p:spPr>
          <a:xfrm>
            <a:off x="1655250" y="4036125"/>
            <a:ext cx="2486100" cy="6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hasCustomPrompt="1" idx="9" type="title"/>
          </p:nvPr>
        </p:nvSpPr>
        <p:spPr>
          <a:xfrm>
            <a:off x="2378650" y="130358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/>
          <p:nvPr>
            <p:ph hasCustomPrompt="1" idx="13" type="title"/>
          </p:nvPr>
        </p:nvSpPr>
        <p:spPr>
          <a:xfrm>
            <a:off x="5724450" y="130358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/>
          <p:nvPr>
            <p:ph hasCustomPrompt="1" idx="14" type="title"/>
          </p:nvPr>
        </p:nvSpPr>
        <p:spPr>
          <a:xfrm>
            <a:off x="2378700" y="308273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/>
          <p:nvPr>
            <p:ph hasCustomPrompt="1" idx="15" type="title"/>
          </p:nvPr>
        </p:nvSpPr>
        <p:spPr>
          <a:xfrm>
            <a:off x="5724450" y="3082738"/>
            <a:ext cx="1039200" cy="66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87" name="Google Shape;87;p1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2410500" y="2932775"/>
            <a:ext cx="4323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/>
        </p:txBody>
      </p:sp>
      <p:sp>
        <p:nvSpPr>
          <p:cNvPr id="91" name="Google Shape;91;p14"/>
          <p:cNvSpPr txBox="1"/>
          <p:nvPr>
            <p:ph idx="1" type="subTitle"/>
          </p:nvPr>
        </p:nvSpPr>
        <p:spPr>
          <a:xfrm>
            <a:off x="1842900" y="1661963"/>
            <a:ext cx="5458200" cy="9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92" name="Google Shape;92;p1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" name="Google Shape;93;p1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3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1994850" y="1697488"/>
            <a:ext cx="5154300" cy="112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  <p:sp>
        <p:nvSpPr>
          <p:cNvPr id="96" name="Google Shape;96;p15"/>
          <p:cNvSpPr txBox="1"/>
          <p:nvPr>
            <p:ph idx="1" type="subTitle"/>
          </p:nvPr>
        </p:nvSpPr>
        <p:spPr>
          <a:xfrm>
            <a:off x="2299500" y="2972150"/>
            <a:ext cx="4545000" cy="5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cxnSp>
        <p:nvCxnSpPr>
          <p:cNvPr id="97" name="Google Shape;97;p1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101" name="Google Shape;101;p1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" name="Google Shape;103;p16"/>
          <p:cNvCxnSpPr/>
          <p:nvPr/>
        </p:nvCxnSpPr>
        <p:spPr>
          <a:xfrm>
            <a:off x="7207350" y="-153175"/>
            <a:ext cx="2120400" cy="12738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>
            <p:ph type="title"/>
          </p:nvPr>
        </p:nvSpPr>
        <p:spPr>
          <a:xfrm>
            <a:off x="4956100" y="2467375"/>
            <a:ext cx="2475300" cy="6489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6" name="Google Shape;106;p17"/>
          <p:cNvSpPr txBox="1"/>
          <p:nvPr>
            <p:ph hasCustomPrompt="1" idx="2" type="title"/>
          </p:nvPr>
        </p:nvSpPr>
        <p:spPr>
          <a:xfrm>
            <a:off x="4956100" y="1402325"/>
            <a:ext cx="1650900" cy="97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>
            <a:r>
              <a:t>xx%</a:t>
            </a:r>
          </a:p>
        </p:txBody>
      </p:sp>
      <p:sp>
        <p:nvSpPr>
          <p:cNvPr id="107" name="Google Shape;107;p17"/>
          <p:cNvSpPr txBox="1"/>
          <p:nvPr>
            <p:ph idx="1" type="subTitle"/>
          </p:nvPr>
        </p:nvSpPr>
        <p:spPr>
          <a:xfrm>
            <a:off x="4956100" y="3116275"/>
            <a:ext cx="2475300" cy="62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08" name="Google Shape;108;p1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" name="Google Shape;109;p1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17"/>
          <p:cNvCxnSpPr/>
          <p:nvPr/>
        </p:nvCxnSpPr>
        <p:spPr>
          <a:xfrm>
            <a:off x="-209600" y="2402450"/>
            <a:ext cx="3144300" cy="27897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3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title"/>
          </p:nvPr>
        </p:nvSpPr>
        <p:spPr>
          <a:xfrm>
            <a:off x="1043725" y="1185550"/>
            <a:ext cx="3123000" cy="201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" type="subTitle"/>
          </p:nvPr>
        </p:nvSpPr>
        <p:spPr>
          <a:xfrm>
            <a:off x="1043725" y="3360938"/>
            <a:ext cx="3013500" cy="78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114" name="Google Shape;114;p1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" name="Google Shape;115;p1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" name="Google Shape;116;p18"/>
          <p:cNvCxnSpPr/>
          <p:nvPr/>
        </p:nvCxnSpPr>
        <p:spPr>
          <a:xfrm>
            <a:off x="5322650" y="-80625"/>
            <a:ext cx="4005000" cy="2007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4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idx="1" type="subTitle"/>
          </p:nvPr>
        </p:nvSpPr>
        <p:spPr>
          <a:xfrm>
            <a:off x="3509000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19" name="Google Shape;119;p19"/>
          <p:cNvSpPr txBox="1"/>
          <p:nvPr>
            <p:ph idx="2" type="subTitle"/>
          </p:nvPr>
        </p:nvSpPr>
        <p:spPr>
          <a:xfrm>
            <a:off x="350902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9"/>
          <p:cNvSpPr txBox="1"/>
          <p:nvPr>
            <p:ph idx="3" type="subTitle"/>
          </p:nvPr>
        </p:nvSpPr>
        <p:spPr>
          <a:xfrm>
            <a:off x="953025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21" name="Google Shape;121;p19"/>
          <p:cNvSpPr txBox="1"/>
          <p:nvPr>
            <p:ph idx="4" type="subTitle"/>
          </p:nvPr>
        </p:nvSpPr>
        <p:spPr>
          <a:xfrm>
            <a:off x="95312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5" type="subTitle"/>
          </p:nvPr>
        </p:nvSpPr>
        <p:spPr>
          <a:xfrm>
            <a:off x="6064875" y="2636125"/>
            <a:ext cx="2126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23" name="Google Shape;123;p19"/>
          <p:cNvSpPr txBox="1"/>
          <p:nvPr>
            <p:ph idx="6" type="subTitle"/>
          </p:nvPr>
        </p:nvSpPr>
        <p:spPr>
          <a:xfrm>
            <a:off x="6064875" y="2976125"/>
            <a:ext cx="2126100" cy="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9"/>
          <p:cNvSpPr txBox="1"/>
          <p:nvPr>
            <p:ph type="title"/>
          </p:nvPr>
        </p:nvSpPr>
        <p:spPr>
          <a:xfrm>
            <a:off x="713225" y="445025"/>
            <a:ext cx="665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25" name="Google Shape;125;p1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" name="Google Shape;126;p1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4_2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idx="1" type="subTitle"/>
          </p:nvPr>
        </p:nvSpPr>
        <p:spPr>
          <a:xfrm>
            <a:off x="3718325" y="3391775"/>
            <a:ext cx="1642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29" name="Google Shape;129;p20"/>
          <p:cNvSpPr txBox="1"/>
          <p:nvPr>
            <p:ph idx="2" type="subTitle"/>
          </p:nvPr>
        </p:nvSpPr>
        <p:spPr>
          <a:xfrm>
            <a:off x="3617675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rgbClr val="02020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30" name="Google Shape;130;p20"/>
          <p:cNvSpPr txBox="1"/>
          <p:nvPr>
            <p:ph idx="3" type="subTitle"/>
          </p:nvPr>
        </p:nvSpPr>
        <p:spPr>
          <a:xfrm>
            <a:off x="1328025" y="3391775"/>
            <a:ext cx="1642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31" name="Google Shape;131;p20"/>
          <p:cNvSpPr txBox="1"/>
          <p:nvPr>
            <p:ph idx="4" type="subTitle"/>
          </p:nvPr>
        </p:nvSpPr>
        <p:spPr>
          <a:xfrm>
            <a:off x="1227426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rgbClr val="02020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32" name="Google Shape;132;p20"/>
          <p:cNvSpPr txBox="1"/>
          <p:nvPr>
            <p:ph idx="5" type="subTitle"/>
          </p:nvPr>
        </p:nvSpPr>
        <p:spPr>
          <a:xfrm>
            <a:off x="6108550" y="3391775"/>
            <a:ext cx="1643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33" name="Google Shape;133;p20"/>
          <p:cNvSpPr txBox="1"/>
          <p:nvPr>
            <p:ph idx="6" type="subTitle"/>
          </p:nvPr>
        </p:nvSpPr>
        <p:spPr>
          <a:xfrm>
            <a:off x="6008050" y="3731775"/>
            <a:ext cx="184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 sz="1400">
                <a:solidFill>
                  <a:srgbClr val="02020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34" name="Google Shape;134;p20"/>
          <p:cNvSpPr txBox="1"/>
          <p:nvPr>
            <p:ph type="title"/>
          </p:nvPr>
        </p:nvSpPr>
        <p:spPr>
          <a:xfrm>
            <a:off x="713225" y="445025"/>
            <a:ext cx="3188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35" name="Google Shape;135;p2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2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>
            <p:ph idx="1" type="subTitle"/>
          </p:nvPr>
        </p:nvSpPr>
        <p:spPr>
          <a:xfrm>
            <a:off x="3414050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39" name="Google Shape;139;p21"/>
          <p:cNvSpPr txBox="1"/>
          <p:nvPr>
            <p:ph idx="2" type="subTitle"/>
          </p:nvPr>
        </p:nvSpPr>
        <p:spPr>
          <a:xfrm>
            <a:off x="3564200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1"/>
          <p:cNvSpPr txBox="1"/>
          <p:nvPr>
            <p:ph idx="3" type="subTitle"/>
          </p:nvPr>
        </p:nvSpPr>
        <p:spPr>
          <a:xfrm>
            <a:off x="705725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1" name="Google Shape;141;p21"/>
          <p:cNvSpPr txBox="1"/>
          <p:nvPr>
            <p:ph idx="4" type="subTitle"/>
          </p:nvPr>
        </p:nvSpPr>
        <p:spPr>
          <a:xfrm>
            <a:off x="855875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1"/>
          <p:cNvSpPr txBox="1"/>
          <p:nvPr>
            <p:ph idx="5" type="subTitle"/>
          </p:nvPr>
        </p:nvSpPr>
        <p:spPr>
          <a:xfrm>
            <a:off x="6122325" y="181198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3" name="Google Shape;143;p21"/>
          <p:cNvSpPr txBox="1"/>
          <p:nvPr>
            <p:ph idx="6" type="subTitle"/>
          </p:nvPr>
        </p:nvSpPr>
        <p:spPr>
          <a:xfrm>
            <a:off x="6272475" y="2152000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1"/>
          <p:cNvSpPr txBox="1"/>
          <p:nvPr>
            <p:ph idx="7" type="subTitle"/>
          </p:nvPr>
        </p:nvSpPr>
        <p:spPr>
          <a:xfrm>
            <a:off x="3414050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5" name="Google Shape;145;p21"/>
          <p:cNvSpPr txBox="1"/>
          <p:nvPr>
            <p:ph idx="8" type="subTitle"/>
          </p:nvPr>
        </p:nvSpPr>
        <p:spPr>
          <a:xfrm>
            <a:off x="3564200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1"/>
          <p:cNvSpPr txBox="1"/>
          <p:nvPr>
            <p:ph idx="9" type="subTitle"/>
          </p:nvPr>
        </p:nvSpPr>
        <p:spPr>
          <a:xfrm>
            <a:off x="705725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7" name="Google Shape;147;p21"/>
          <p:cNvSpPr txBox="1"/>
          <p:nvPr>
            <p:ph idx="13" type="subTitle"/>
          </p:nvPr>
        </p:nvSpPr>
        <p:spPr>
          <a:xfrm>
            <a:off x="855875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1"/>
          <p:cNvSpPr txBox="1"/>
          <p:nvPr>
            <p:ph idx="14" type="subTitle"/>
          </p:nvPr>
        </p:nvSpPr>
        <p:spPr>
          <a:xfrm>
            <a:off x="6122325" y="3543463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49" name="Google Shape;149;p21"/>
          <p:cNvSpPr txBox="1"/>
          <p:nvPr>
            <p:ph idx="15" type="subTitle"/>
          </p:nvPr>
        </p:nvSpPr>
        <p:spPr>
          <a:xfrm>
            <a:off x="6272475" y="3883475"/>
            <a:ext cx="2015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1"/>
          <p:cNvSpPr txBox="1"/>
          <p:nvPr>
            <p:ph type="title"/>
          </p:nvPr>
        </p:nvSpPr>
        <p:spPr>
          <a:xfrm>
            <a:off x="713225" y="445025"/>
            <a:ext cx="60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51" name="Google Shape;151;p2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4_1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/>
          <p:nvPr>
            <p:ph idx="1" type="subTitle"/>
          </p:nvPr>
        </p:nvSpPr>
        <p:spPr>
          <a:xfrm>
            <a:off x="4916850" y="1970400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55" name="Google Shape;155;p22"/>
          <p:cNvSpPr txBox="1"/>
          <p:nvPr>
            <p:ph idx="2" type="subTitle"/>
          </p:nvPr>
        </p:nvSpPr>
        <p:spPr>
          <a:xfrm>
            <a:off x="5058900" y="231041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2"/>
          <p:cNvSpPr txBox="1"/>
          <p:nvPr>
            <p:ph idx="3" type="subTitle"/>
          </p:nvPr>
        </p:nvSpPr>
        <p:spPr>
          <a:xfrm>
            <a:off x="1911150" y="1970400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57" name="Google Shape;157;p22"/>
          <p:cNvSpPr txBox="1"/>
          <p:nvPr>
            <p:ph idx="4" type="subTitle"/>
          </p:nvPr>
        </p:nvSpPr>
        <p:spPr>
          <a:xfrm>
            <a:off x="2053300" y="2310413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2"/>
          <p:cNvSpPr txBox="1"/>
          <p:nvPr>
            <p:ph idx="5" type="subTitle"/>
          </p:nvPr>
        </p:nvSpPr>
        <p:spPr>
          <a:xfrm>
            <a:off x="4916850" y="362553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59" name="Google Shape;159;p22"/>
          <p:cNvSpPr txBox="1"/>
          <p:nvPr>
            <p:ph idx="6" type="subTitle"/>
          </p:nvPr>
        </p:nvSpPr>
        <p:spPr>
          <a:xfrm>
            <a:off x="5058900" y="3965550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2"/>
          <p:cNvSpPr txBox="1"/>
          <p:nvPr>
            <p:ph idx="7" type="subTitle"/>
          </p:nvPr>
        </p:nvSpPr>
        <p:spPr>
          <a:xfrm>
            <a:off x="1911150" y="3625538"/>
            <a:ext cx="23160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61" name="Google Shape;161;p22"/>
          <p:cNvSpPr txBox="1"/>
          <p:nvPr>
            <p:ph idx="8" type="subTitle"/>
          </p:nvPr>
        </p:nvSpPr>
        <p:spPr>
          <a:xfrm>
            <a:off x="2053200" y="3965550"/>
            <a:ext cx="2031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2"/>
          <p:cNvSpPr txBox="1"/>
          <p:nvPr>
            <p:ph type="title"/>
          </p:nvPr>
        </p:nvSpPr>
        <p:spPr>
          <a:xfrm>
            <a:off x="713225" y="445025"/>
            <a:ext cx="648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63" name="Google Shape;163;p2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" name="Google Shape;164;p2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4_2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/>
          <p:nvPr>
            <p:ph idx="1" type="subTitle"/>
          </p:nvPr>
        </p:nvSpPr>
        <p:spPr>
          <a:xfrm>
            <a:off x="3568125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67" name="Google Shape;167;p23"/>
          <p:cNvSpPr txBox="1"/>
          <p:nvPr>
            <p:ph idx="2" type="subTitle"/>
          </p:nvPr>
        </p:nvSpPr>
        <p:spPr>
          <a:xfrm>
            <a:off x="3568125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3"/>
          <p:cNvSpPr txBox="1"/>
          <p:nvPr>
            <p:ph idx="3" type="subTitle"/>
          </p:nvPr>
        </p:nvSpPr>
        <p:spPr>
          <a:xfrm>
            <a:off x="1088350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69" name="Google Shape;169;p23"/>
          <p:cNvSpPr txBox="1"/>
          <p:nvPr>
            <p:ph idx="4" type="subTitle"/>
          </p:nvPr>
        </p:nvSpPr>
        <p:spPr>
          <a:xfrm>
            <a:off x="1088450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3"/>
          <p:cNvSpPr txBox="1"/>
          <p:nvPr>
            <p:ph idx="5" type="subTitle"/>
          </p:nvPr>
        </p:nvSpPr>
        <p:spPr>
          <a:xfrm>
            <a:off x="6055450" y="2994600"/>
            <a:ext cx="20154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71" name="Google Shape;171;p23"/>
          <p:cNvSpPr txBox="1"/>
          <p:nvPr>
            <p:ph idx="6" type="subTitle"/>
          </p:nvPr>
        </p:nvSpPr>
        <p:spPr>
          <a:xfrm>
            <a:off x="6055450" y="3334600"/>
            <a:ext cx="2015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3"/>
          <p:cNvSpPr txBox="1"/>
          <p:nvPr>
            <p:ph type="title"/>
          </p:nvPr>
        </p:nvSpPr>
        <p:spPr>
          <a:xfrm>
            <a:off x="713225" y="445025"/>
            <a:ext cx="476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73" name="Google Shape;173;p2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" name="Google Shape;174;p2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23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5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/>
          <p:nvPr>
            <p:ph idx="1" type="subTitle"/>
          </p:nvPr>
        </p:nvSpPr>
        <p:spPr>
          <a:xfrm>
            <a:off x="4750187" y="1722900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78" name="Google Shape;178;p24"/>
          <p:cNvSpPr txBox="1"/>
          <p:nvPr>
            <p:ph idx="2" type="subTitle"/>
          </p:nvPr>
        </p:nvSpPr>
        <p:spPr>
          <a:xfrm>
            <a:off x="4750184" y="2062900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4"/>
          <p:cNvSpPr txBox="1"/>
          <p:nvPr>
            <p:ph idx="3" type="subTitle"/>
          </p:nvPr>
        </p:nvSpPr>
        <p:spPr>
          <a:xfrm>
            <a:off x="2306462" y="1722900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80" name="Google Shape;180;p24"/>
          <p:cNvSpPr txBox="1"/>
          <p:nvPr>
            <p:ph idx="4" type="subTitle"/>
          </p:nvPr>
        </p:nvSpPr>
        <p:spPr>
          <a:xfrm>
            <a:off x="2306462" y="2062900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4"/>
          <p:cNvSpPr txBox="1"/>
          <p:nvPr>
            <p:ph idx="5" type="subTitle"/>
          </p:nvPr>
        </p:nvSpPr>
        <p:spPr>
          <a:xfrm>
            <a:off x="4750187" y="3158925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82" name="Google Shape;182;p24"/>
          <p:cNvSpPr txBox="1"/>
          <p:nvPr>
            <p:ph idx="6" type="subTitle"/>
          </p:nvPr>
        </p:nvSpPr>
        <p:spPr>
          <a:xfrm>
            <a:off x="4750184" y="3498925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4"/>
          <p:cNvSpPr txBox="1"/>
          <p:nvPr>
            <p:ph idx="7" type="subTitle"/>
          </p:nvPr>
        </p:nvSpPr>
        <p:spPr>
          <a:xfrm>
            <a:off x="2306462" y="3158925"/>
            <a:ext cx="20148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184" name="Google Shape;184;p24"/>
          <p:cNvSpPr txBox="1"/>
          <p:nvPr>
            <p:ph idx="8" type="subTitle"/>
          </p:nvPr>
        </p:nvSpPr>
        <p:spPr>
          <a:xfrm>
            <a:off x="2306462" y="3498925"/>
            <a:ext cx="201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24"/>
          <p:cNvSpPr txBox="1"/>
          <p:nvPr>
            <p:ph type="title"/>
          </p:nvPr>
        </p:nvSpPr>
        <p:spPr>
          <a:xfrm>
            <a:off x="713225" y="445025"/>
            <a:ext cx="2785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186" name="Google Shape;186;p2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2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/>
          <p:nvPr>
            <p:ph hasCustomPrompt="1" type="title"/>
          </p:nvPr>
        </p:nvSpPr>
        <p:spPr>
          <a:xfrm>
            <a:off x="2592925" y="714600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5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190" name="Google Shape;190;p25"/>
          <p:cNvSpPr txBox="1"/>
          <p:nvPr>
            <p:ph idx="1" type="subTitle"/>
          </p:nvPr>
        </p:nvSpPr>
        <p:spPr>
          <a:xfrm>
            <a:off x="2364984" y="1346400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5"/>
          <p:cNvSpPr txBox="1"/>
          <p:nvPr>
            <p:ph hasCustomPrompt="1" idx="2" type="title"/>
          </p:nvPr>
        </p:nvSpPr>
        <p:spPr>
          <a:xfrm>
            <a:off x="2592925" y="2063025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192" name="Google Shape;192;p25"/>
          <p:cNvSpPr txBox="1"/>
          <p:nvPr>
            <p:ph idx="3" type="subTitle"/>
          </p:nvPr>
        </p:nvSpPr>
        <p:spPr>
          <a:xfrm>
            <a:off x="2364984" y="2694825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5"/>
          <p:cNvSpPr txBox="1"/>
          <p:nvPr>
            <p:ph hasCustomPrompt="1" idx="4" type="title"/>
          </p:nvPr>
        </p:nvSpPr>
        <p:spPr>
          <a:xfrm>
            <a:off x="2592925" y="3411450"/>
            <a:ext cx="3958200" cy="61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43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2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194" name="Google Shape;194;p25"/>
          <p:cNvSpPr txBox="1"/>
          <p:nvPr>
            <p:ph idx="5" type="subTitle"/>
          </p:nvPr>
        </p:nvSpPr>
        <p:spPr>
          <a:xfrm>
            <a:off x="2364950" y="4043250"/>
            <a:ext cx="44142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95" name="Google Shape;195;p2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2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7_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 txBox="1"/>
          <p:nvPr>
            <p:ph type="title"/>
          </p:nvPr>
        </p:nvSpPr>
        <p:spPr>
          <a:xfrm>
            <a:off x="803750" y="2025800"/>
            <a:ext cx="4087500" cy="67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9" name="Google Shape;199;p26"/>
          <p:cNvSpPr txBox="1"/>
          <p:nvPr>
            <p:ph idx="1" type="subTitle"/>
          </p:nvPr>
        </p:nvSpPr>
        <p:spPr>
          <a:xfrm>
            <a:off x="803750" y="2693525"/>
            <a:ext cx="3159300" cy="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00" name="Google Shape;200;p26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26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7_2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/>
          <p:nvPr>
            <p:ph type="title"/>
          </p:nvPr>
        </p:nvSpPr>
        <p:spPr>
          <a:xfrm>
            <a:off x="4490150" y="2047725"/>
            <a:ext cx="3364200" cy="6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/>
        </p:txBody>
      </p:sp>
      <p:sp>
        <p:nvSpPr>
          <p:cNvPr id="204" name="Google Shape;204;p27"/>
          <p:cNvSpPr txBox="1"/>
          <p:nvPr>
            <p:ph idx="1" type="subTitle"/>
          </p:nvPr>
        </p:nvSpPr>
        <p:spPr>
          <a:xfrm>
            <a:off x="4855550" y="2694825"/>
            <a:ext cx="2998800" cy="5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cxnSp>
        <p:nvCxnSpPr>
          <p:cNvPr id="205" name="Google Shape;205;p27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27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1">
  <p:cSld name="CUSTOM_8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>
            <p:ph idx="1" type="subTitle"/>
          </p:nvPr>
        </p:nvSpPr>
        <p:spPr>
          <a:xfrm>
            <a:off x="4166800" y="1453525"/>
            <a:ext cx="3957600" cy="288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9" name="Google Shape;209;p28"/>
          <p:cNvSpPr txBox="1"/>
          <p:nvPr>
            <p:ph type="title"/>
          </p:nvPr>
        </p:nvSpPr>
        <p:spPr>
          <a:xfrm>
            <a:off x="713225" y="445025"/>
            <a:ext cx="450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210" name="Google Shape;210;p28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28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28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9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/>
          <p:nvPr>
            <p:ph idx="1" type="subTitle"/>
          </p:nvPr>
        </p:nvSpPr>
        <p:spPr>
          <a:xfrm>
            <a:off x="4816075" y="3616375"/>
            <a:ext cx="2942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15" name="Google Shape;215;p29"/>
          <p:cNvSpPr txBox="1"/>
          <p:nvPr>
            <p:ph idx="2" type="subTitle"/>
          </p:nvPr>
        </p:nvSpPr>
        <p:spPr>
          <a:xfrm>
            <a:off x="4816200" y="3956375"/>
            <a:ext cx="29418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29"/>
          <p:cNvSpPr txBox="1"/>
          <p:nvPr>
            <p:ph idx="3" type="subTitle"/>
          </p:nvPr>
        </p:nvSpPr>
        <p:spPr>
          <a:xfrm>
            <a:off x="1385829" y="3616375"/>
            <a:ext cx="29421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24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217" name="Google Shape;217;p29"/>
          <p:cNvSpPr txBox="1"/>
          <p:nvPr>
            <p:ph idx="4" type="subTitle"/>
          </p:nvPr>
        </p:nvSpPr>
        <p:spPr>
          <a:xfrm>
            <a:off x="1386025" y="3956375"/>
            <a:ext cx="2941800" cy="6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29"/>
          <p:cNvSpPr txBox="1"/>
          <p:nvPr>
            <p:ph type="title"/>
          </p:nvPr>
        </p:nvSpPr>
        <p:spPr>
          <a:xfrm>
            <a:off x="713225" y="445025"/>
            <a:ext cx="272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cxnSp>
        <p:nvCxnSpPr>
          <p:cNvPr id="219" name="Google Shape;219;p2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2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1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0"/>
          <p:cNvSpPr txBox="1"/>
          <p:nvPr>
            <p:ph type="title"/>
          </p:nvPr>
        </p:nvSpPr>
        <p:spPr>
          <a:xfrm>
            <a:off x="2832900" y="791200"/>
            <a:ext cx="3478200" cy="92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23" name="Google Shape;223;p30"/>
          <p:cNvSpPr txBox="1"/>
          <p:nvPr>
            <p:ph idx="1" type="subTitle"/>
          </p:nvPr>
        </p:nvSpPr>
        <p:spPr>
          <a:xfrm>
            <a:off x="2983350" y="1749425"/>
            <a:ext cx="3177300" cy="92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0"/>
          <p:cNvSpPr txBox="1"/>
          <p:nvPr/>
        </p:nvSpPr>
        <p:spPr>
          <a:xfrm>
            <a:off x="2900450" y="3438275"/>
            <a:ext cx="3343200" cy="7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CREDITS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: This presentation template was created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,and infographics &amp; images by </a:t>
            </a:r>
            <a:r>
              <a:rPr b="1" lang="en" sz="100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5" name="Google Shape;225;p3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30"/>
          <p:cNvCxnSpPr/>
          <p:nvPr/>
        </p:nvCxnSpPr>
        <p:spPr>
          <a:xfrm>
            <a:off x="-257975" y="3935375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" name="Google Shape;227;p3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" name="Google Shape;228;p30"/>
          <p:cNvCxnSpPr/>
          <p:nvPr/>
        </p:nvCxnSpPr>
        <p:spPr>
          <a:xfrm>
            <a:off x="6467450" y="-72550"/>
            <a:ext cx="3047400" cy="13464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0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" name="Google Shape;230;p3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" name="Google Shape;231;p3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0_1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3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3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32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32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10_1_1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8" name="Google Shape;238;p3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" name="Google Shape;239;p3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" name="Google Shape;240;p33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3" name="Google Shape;243;p3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4" name="Google Shape;244;p3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5" name="Google Shape;245;p3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34" Type="http://schemas.openxmlformats.org/officeDocument/2006/relationships/theme" Target="../theme/theme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i="1"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8.png"/><Relationship Id="rId5" Type="http://schemas.openxmlformats.org/officeDocument/2006/relationships/image" Target="../media/image23.png"/><Relationship Id="rId6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4.png"/><Relationship Id="rId6" Type="http://schemas.openxmlformats.org/officeDocument/2006/relationships/image" Target="../media/image17.png"/><Relationship Id="rId7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inyurl.com/846fallWorkshops26" TargetMode="External"/><Relationship Id="rId4" Type="http://schemas.openxmlformats.org/officeDocument/2006/relationships/hyperlink" Target="https://forms.gle/YQXYzKseUSZpchvh7" TargetMode="External"/><Relationship Id="rId5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/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Workshops: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2</a:t>
            </a:r>
            <a:endParaRPr/>
          </a:p>
        </p:txBody>
      </p:sp>
      <p:sp>
        <p:nvSpPr>
          <p:cNvPr id="251" name="Google Shape;251;p35"/>
          <p:cNvSpPr txBox="1"/>
          <p:nvPr>
            <p:ph idx="1" type="subTitle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Welcome! Take a seat :)</a:t>
            </a:r>
            <a:endParaRPr/>
          </a:p>
        </p:txBody>
      </p:sp>
      <p:pic>
        <p:nvPicPr>
          <p:cNvPr id="252" name="Google Shape;25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4101" y="437900"/>
            <a:ext cx="876675" cy="1033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/>
          <p:nvPr>
            <p:ph type="title"/>
          </p:nvPr>
        </p:nvSpPr>
        <p:spPr>
          <a:xfrm>
            <a:off x="722882" y="1375388"/>
            <a:ext cx="7717500" cy="164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/>
              <a:t>Design Process</a:t>
            </a:r>
            <a:endParaRPr sz="6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7"/>
          <p:cNvSpPr txBox="1"/>
          <p:nvPr/>
        </p:nvSpPr>
        <p:spPr>
          <a:xfrm>
            <a:off x="442800" y="558625"/>
            <a:ext cx="6435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How do we go from </a:t>
            </a:r>
            <a:r>
              <a:rPr b="1" lang="en" sz="2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game release → robot?</a:t>
            </a:r>
            <a:endParaRPr b="1" sz="22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3" name="Google Shape;26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2577" y="1221750"/>
            <a:ext cx="4124063" cy="3123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7"/>
          <p:cNvPicPr preferRelativeResize="0"/>
          <p:nvPr/>
        </p:nvPicPr>
        <p:blipFill rotWithShape="1">
          <a:blip r:embed="rId4">
            <a:alphaModFix/>
          </a:blip>
          <a:srcRect b="15383" l="8965" r="3995" t="0"/>
          <a:stretch/>
        </p:blipFill>
        <p:spPr>
          <a:xfrm>
            <a:off x="141575" y="1278924"/>
            <a:ext cx="4642583" cy="300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6599" y="1307550"/>
            <a:ext cx="3850573" cy="2916124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8"/>
          <p:cNvSpPr txBox="1"/>
          <p:nvPr/>
        </p:nvSpPr>
        <p:spPr>
          <a:xfrm>
            <a:off x="169875" y="352700"/>
            <a:ext cx="5338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Functional differences between robots</a:t>
            </a:r>
            <a:endParaRPr b="1"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1" name="Google Shape;27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425" y="886300"/>
            <a:ext cx="2308650" cy="172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850" y="2969700"/>
            <a:ext cx="2505796" cy="172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47874" y="1942605"/>
            <a:ext cx="2505801" cy="1646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39"/>
          <p:cNvPicPr preferRelativeResize="0"/>
          <p:nvPr/>
        </p:nvPicPr>
        <p:blipFill rotWithShape="1">
          <a:blip r:embed="rId3">
            <a:alphaModFix/>
          </a:blip>
          <a:srcRect b="30314" l="0" r="11497" t="31755"/>
          <a:stretch/>
        </p:blipFill>
        <p:spPr>
          <a:xfrm>
            <a:off x="212800" y="394163"/>
            <a:ext cx="3255275" cy="248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6525" y="445688"/>
            <a:ext cx="3177466" cy="238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2475" y="2257725"/>
            <a:ext cx="3667357" cy="255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0"/>
          <p:cNvSpPr txBox="1"/>
          <p:nvPr>
            <p:ph type="title"/>
          </p:nvPr>
        </p:nvSpPr>
        <p:spPr>
          <a:xfrm>
            <a:off x="211225" y="399714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The Process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40"/>
          <p:cNvSpPr txBox="1"/>
          <p:nvPr>
            <p:ph idx="1" type="body"/>
          </p:nvPr>
        </p:nvSpPr>
        <p:spPr>
          <a:xfrm>
            <a:off x="275574" y="959542"/>
            <a:ext cx="4245000" cy="39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/>
              <a:t>Robot Design</a:t>
            </a:r>
            <a:endParaRPr b="1"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b="1" lang="en" sz="1800"/>
              <a:t>Functionalities: </a:t>
            </a:r>
            <a:r>
              <a:rPr lang="en" sz="1800"/>
              <a:t>What we want our robot to do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b="1" lang="en" sz="1800"/>
              <a:t>Concepts: </a:t>
            </a:r>
            <a:r>
              <a:rPr lang="en" sz="1800"/>
              <a:t>Basic robot sketches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Subsystem Design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Functionalities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b="1" lang="en" sz="1800"/>
              <a:t>Concept</a:t>
            </a:r>
            <a:endParaRPr b="1"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Detailed Geometries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Solid modelling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Machining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Assembly</a:t>
            </a:r>
            <a:endParaRPr sz="1800"/>
          </a:p>
        </p:txBody>
      </p:sp>
      <p:pic>
        <p:nvPicPr>
          <p:cNvPr id="287" name="Google Shape;287;p40"/>
          <p:cNvPicPr preferRelativeResize="0"/>
          <p:nvPr/>
        </p:nvPicPr>
        <p:blipFill rotWithShape="1">
          <a:blip r:embed="rId3">
            <a:alphaModFix/>
          </a:blip>
          <a:srcRect b="36044" l="3204" r="66102" t="16423"/>
          <a:stretch/>
        </p:blipFill>
        <p:spPr>
          <a:xfrm>
            <a:off x="7884916" y="276593"/>
            <a:ext cx="1168338" cy="142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2725" y="1160301"/>
            <a:ext cx="3644400" cy="3522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9" name="Google Shape;289;p40"/>
          <p:cNvCxnSpPr/>
          <p:nvPr/>
        </p:nvCxnSpPr>
        <p:spPr>
          <a:xfrm flipH="1" rot="10800000">
            <a:off x="6966125" y="1060500"/>
            <a:ext cx="1029600" cy="73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0" name="Google Shape;29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134461" cy="949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" name="Google Shape;291;p40"/>
          <p:cNvGrpSpPr/>
          <p:nvPr/>
        </p:nvGrpSpPr>
        <p:grpSpPr>
          <a:xfrm>
            <a:off x="3170537" y="4122325"/>
            <a:ext cx="2802926" cy="877062"/>
            <a:chOff x="3170537" y="4122325"/>
            <a:chExt cx="2802926" cy="877062"/>
          </a:xfrm>
        </p:grpSpPr>
        <p:pic>
          <p:nvPicPr>
            <p:cNvPr id="292" name="Google Shape;292;p40"/>
            <p:cNvPicPr preferRelativeResize="0"/>
            <p:nvPr/>
          </p:nvPicPr>
          <p:blipFill rotWithShape="1">
            <a:blip r:embed="rId6">
              <a:alphaModFix/>
            </a:blip>
            <a:srcRect b="3804" l="4551" r="2382" t="59159"/>
            <a:stretch/>
          </p:blipFill>
          <p:spPr>
            <a:xfrm>
              <a:off x="3170537" y="4122337"/>
              <a:ext cx="2802926" cy="877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4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616875" y="4122325"/>
              <a:ext cx="295000" cy="147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1"/>
          <p:cNvSpPr txBox="1"/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 Functionalities</a:t>
            </a:r>
            <a:endParaRPr/>
          </a:p>
        </p:txBody>
      </p:sp>
      <p:sp>
        <p:nvSpPr>
          <p:cNvPr id="299" name="Google Shape;299;p41"/>
          <p:cNvSpPr txBox="1"/>
          <p:nvPr>
            <p:ph idx="1" type="body"/>
          </p:nvPr>
        </p:nvSpPr>
        <p:spPr>
          <a:xfrm>
            <a:off x="713250" y="1272925"/>
            <a:ext cx="36861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List of things we need our robot to do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Must haves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Nice to haves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Explore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Not related to any specific mechanisms</a:t>
            </a:r>
            <a:endParaRPr sz="1800"/>
          </a:p>
        </p:txBody>
      </p:sp>
      <p:pic>
        <p:nvPicPr>
          <p:cNvPr id="300" name="Google Shape;30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5400" y="429087"/>
            <a:ext cx="2997400" cy="4285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42"/>
          <p:cNvPicPr preferRelativeResize="0"/>
          <p:nvPr/>
        </p:nvPicPr>
        <p:blipFill rotWithShape="1">
          <a:blip r:embed="rId3">
            <a:alphaModFix/>
          </a:blip>
          <a:srcRect b="0" l="0" r="11269" t="0"/>
          <a:stretch/>
        </p:blipFill>
        <p:spPr>
          <a:xfrm>
            <a:off x="3862299" y="288325"/>
            <a:ext cx="1541250" cy="1596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02299" y="634499"/>
            <a:ext cx="2315276" cy="186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13387" y="2192546"/>
            <a:ext cx="1239076" cy="2263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9638" y="2702513"/>
            <a:ext cx="947445" cy="2263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9" name="Google Shape;309;p42"/>
          <p:cNvCxnSpPr/>
          <p:nvPr/>
        </p:nvCxnSpPr>
        <p:spPr>
          <a:xfrm>
            <a:off x="5552588" y="1181613"/>
            <a:ext cx="540300" cy="25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0" name="Google Shape;310;p42"/>
          <p:cNvCxnSpPr/>
          <p:nvPr/>
        </p:nvCxnSpPr>
        <p:spPr>
          <a:xfrm flipH="1">
            <a:off x="5484088" y="2292488"/>
            <a:ext cx="585900" cy="669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1" name="Google Shape;311;p42"/>
          <p:cNvCxnSpPr/>
          <p:nvPr/>
        </p:nvCxnSpPr>
        <p:spPr>
          <a:xfrm>
            <a:off x="5476513" y="3243588"/>
            <a:ext cx="654300" cy="403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2" name="Google Shape;312;p42"/>
          <p:cNvSpPr txBox="1"/>
          <p:nvPr/>
        </p:nvSpPr>
        <p:spPr>
          <a:xfrm>
            <a:off x="182775" y="365550"/>
            <a:ext cx="5090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Subsystem Design:</a:t>
            </a:r>
            <a:endParaRPr b="1"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p42"/>
          <p:cNvSpPr txBox="1"/>
          <p:nvPr/>
        </p:nvSpPr>
        <p:spPr>
          <a:xfrm>
            <a:off x="2001838" y="1440225"/>
            <a:ext cx="1969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Functionalities</a:t>
            </a: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" name="Google Shape;314;p42"/>
          <p:cNvSpPr txBox="1"/>
          <p:nvPr/>
        </p:nvSpPr>
        <p:spPr>
          <a:xfrm>
            <a:off x="7398375" y="2040825"/>
            <a:ext cx="166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Calculations</a:t>
            </a: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5" name="Google Shape;315;p42"/>
          <p:cNvSpPr txBox="1"/>
          <p:nvPr/>
        </p:nvSpPr>
        <p:spPr>
          <a:xfrm>
            <a:off x="2599875" y="4060875"/>
            <a:ext cx="1969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Geometries</a:t>
            </a: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6" name="Google Shape;316;p42"/>
          <p:cNvSpPr txBox="1"/>
          <p:nvPr/>
        </p:nvSpPr>
        <p:spPr>
          <a:xfrm>
            <a:off x="7398377" y="3783675"/>
            <a:ext cx="1435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Solid Modeling</a:t>
            </a: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7" name="Google Shape;317;p42"/>
          <p:cNvPicPr preferRelativeResize="0"/>
          <p:nvPr/>
        </p:nvPicPr>
        <p:blipFill rotWithShape="1">
          <a:blip r:embed="rId7">
            <a:alphaModFix/>
          </a:blip>
          <a:srcRect b="19122" l="67974" r="17543" t="10187"/>
          <a:stretch/>
        </p:blipFill>
        <p:spPr>
          <a:xfrm>
            <a:off x="491700" y="1080900"/>
            <a:ext cx="947425" cy="3636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3"/>
          <p:cNvSpPr txBox="1"/>
          <p:nvPr>
            <p:ph type="title"/>
          </p:nvPr>
        </p:nvSpPr>
        <p:spPr>
          <a:xfrm>
            <a:off x="368600" y="1697500"/>
            <a:ext cx="8406900" cy="112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Conceptual Geometry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4"/>
          <p:cNvSpPr txBox="1"/>
          <p:nvPr>
            <p:ph type="title"/>
          </p:nvPr>
        </p:nvSpPr>
        <p:spPr>
          <a:xfrm>
            <a:off x="329900" y="509900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Conceptual Geometry</a:t>
            </a:r>
            <a:endParaRPr/>
          </a:p>
        </p:txBody>
      </p:sp>
      <p:sp>
        <p:nvSpPr>
          <p:cNvPr id="328" name="Google Shape;328;p44"/>
          <p:cNvSpPr txBox="1"/>
          <p:nvPr>
            <p:ph idx="1" type="body"/>
          </p:nvPr>
        </p:nvSpPr>
        <p:spPr>
          <a:xfrm>
            <a:off x="329925" y="1337800"/>
            <a:ext cx="3808800" cy="32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Basic robot sketches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Drivetrain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Important Subsystems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Field Elements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Used to prove if a design works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How will it </a:t>
            </a:r>
            <a:r>
              <a:rPr b="1" lang="en" sz="1800">
                <a:solidFill>
                  <a:schemeClr val="dk1"/>
                </a:solidFill>
              </a:rPr>
              <a:t>intake</a:t>
            </a:r>
            <a:endParaRPr b="1" sz="1800"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How will it </a:t>
            </a:r>
            <a:r>
              <a:rPr b="1" lang="en" sz="1800">
                <a:solidFill>
                  <a:schemeClr val="dk1"/>
                </a:solidFill>
              </a:rPr>
              <a:t>score</a:t>
            </a:r>
            <a:endParaRPr sz="1800"/>
          </a:p>
        </p:txBody>
      </p:sp>
      <p:pic>
        <p:nvPicPr>
          <p:cNvPr id="329" name="Google Shape;32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4675" y="690774"/>
            <a:ext cx="3991187" cy="3942833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4"/>
          <p:cNvSpPr txBox="1"/>
          <p:nvPr/>
        </p:nvSpPr>
        <p:spPr>
          <a:xfrm>
            <a:off x="6078095" y="853694"/>
            <a:ext cx="18588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79325" lIns="79325" spcFirstLastPara="1" rIns="79325" wrap="square" tIns="79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6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Field Elements</a:t>
            </a:r>
            <a:endParaRPr sz="156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1" name="Google Shape;331;p44"/>
          <p:cNvSpPr txBox="1"/>
          <p:nvPr/>
        </p:nvSpPr>
        <p:spPr>
          <a:xfrm>
            <a:off x="6304548" y="4061799"/>
            <a:ext cx="18588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79325" lIns="79325" spcFirstLastPara="1" rIns="79325" wrap="square" tIns="79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6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Drivetrain</a:t>
            </a:r>
            <a:endParaRPr sz="156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2" name="Google Shape;332;p44"/>
          <p:cNvSpPr txBox="1"/>
          <p:nvPr/>
        </p:nvSpPr>
        <p:spPr>
          <a:xfrm>
            <a:off x="7538323" y="2987471"/>
            <a:ext cx="9840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79325" lIns="79325" spcFirstLastPara="1" rIns="79325" wrap="square" tIns="79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6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Intake</a:t>
            </a:r>
            <a:endParaRPr sz="156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3" name="Google Shape;333;p44"/>
          <p:cNvSpPr txBox="1"/>
          <p:nvPr/>
        </p:nvSpPr>
        <p:spPr>
          <a:xfrm>
            <a:off x="6568906" y="1984585"/>
            <a:ext cx="2323800" cy="3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79325" lIns="79325" spcFirstLastPara="1" rIns="79325" wrap="square" tIns="79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6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Coral &amp; End Effector</a:t>
            </a:r>
            <a:endParaRPr sz="156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5"/>
          <p:cNvSpPr txBox="1"/>
          <p:nvPr>
            <p:ph type="title"/>
          </p:nvPr>
        </p:nvSpPr>
        <p:spPr>
          <a:xfrm>
            <a:off x="395725" y="458925"/>
            <a:ext cx="471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it out!</a:t>
            </a:r>
            <a:endParaRPr/>
          </a:p>
        </p:txBody>
      </p:sp>
      <p:pic>
        <p:nvPicPr>
          <p:cNvPr id="339" name="Google Shape;33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2813" y="1185025"/>
            <a:ext cx="2818375" cy="3262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6"/>
          <p:cNvSpPr txBox="1"/>
          <p:nvPr>
            <p:ph type="title"/>
          </p:nvPr>
        </p:nvSpPr>
        <p:spPr>
          <a:xfrm>
            <a:off x="713225" y="445025"/>
            <a:ext cx="67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Conceptual → </a:t>
            </a:r>
            <a:r>
              <a:rPr lang="en"/>
              <a:t>Detailed</a:t>
            </a:r>
            <a:r>
              <a:rPr lang="en"/>
              <a:t> Geometry</a:t>
            </a:r>
            <a:endParaRPr/>
          </a:p>
        </p:txBody>
      </p:sp>
      <p:sp>
        <p:nvSpPr>
          <p:cNvPr id="345" name="Google Shape;345;p46"/>
          <p:cNvSpPr txBox="1"/>
          <p:nvPr>
            <p:ph idx="1" type="body"/>
          </p:nvPr>
        </p:nvSpPr>
        <p:spPr>
          <a:xfrm>
            <a:off x="7293800" y="2344000"/>
            <a:ext cx="1581000" cy="45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500"/>
              <a:t>Calculations</a:t>
            </a:r>
            <a:endParaRPr sz="1500"/>
          </a:p>
        </p:txBody>
      </p:sp>
      <p:pic>
        <p:nvPicPr>
          <p:cNvPr id="346" name="Google Shape;34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000" y="1255773"/>
            <a:ext cx="3334124" cy="333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6"/>
          <p:cNvPicPr preferRelativeResize="0"/>
          <p:nvPr/>
        </p:nvPicPr>
        <p:blipFill rotWithShape="1">
          <a:blip r:embed="rId4">
            <a:alphaModFix/>
          </a:blip>
          <a:srcRect b="0" l="0" r="2780" t="0"/>
          <a:stretch/>
        </p:blipFill>
        <p:spPr>
          <a:xfrm>
            <a:off x="4216875" y="2759502"/>
            <a:ext cx="4657925" cy="18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6"/>
          <p:cNvSpPr txBox="1"/>
          <p:nvPr>
            <p:ph idx="1" type="body"/>
          </p:nvPr>
        </p:nvSpPr>
        <p:spPr>
          <a:xfrm>
            <a:off x="3888447" y="1255775"/>
            <a:ext cx="2093400" cy="10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Basic Shapes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Parameters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/>
              <a:t>Constraints</a:t>
            </a:r>
            <a:endParaRPr sz="15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7"/>
          <p:cNvSpPr txBox="1"/>
          <p:nvPr>
            <p:ph type="title"/>
          </p:nvPr>
        </p:nvSpPr>
        <p:spPr>
          <a:xfrm>
            <a:off x="337500" y="652850"/>
            <a:ext cx="8604600" cy="112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attendance: 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hlink"/>
                </a:solidFill>
                <a:hlinkClick r:id="rId3"/>
              </a:rPr>
              <a:t>https://tinyurl.com/846fallWorkshops26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chemeClr val="hlink"/>
                </a:solidFill>
                <a:hlinkClick r:id="rId4"/>
              </a:rPr>
              <a:t>https://forms.gle/YQXYzKseUSZpchvh7</a:t>
            </a:r>
            <a:endParaRPr sz="3600"/>
          </a:p>
        </p:txBody>
      </p:sp>
      <p:pic>
        <p:nvPicPr>
          <p:cNvPr id="354" name="Google Shape;354;p47" title="qr-cod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1575" y="2082649"/>
            <a:ext cx="3060851" cy="306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8"/>
          <p:cNvSpPr txBox="1"/>
          <p:nvPr>
            <p:ph type="title"/>
          </p:nvPr>
        </p:nvSpPr>
        <p:spPr>
          <a:xfrm>
            <a:off x="353625" y="880650"/>
            <a:ext cx="8411700" cy="338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/>
              <a:t>Thank you for coming!</a:t>
            </a:r>
            <a:endParaRPr sz="6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Please push in your chairs before you leave!</a:t>
            </a:r>
            <a:endParaRPr sz="2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inimalist Business Slides by Slidesgo">
  <a:themeElements>
    <a:clrScheme name="Simple Light">
      <a:dk1>
        <a:srgbClr val="000000"/>
      </a:dk1>
      <a:lt1>
        <a:srgbClr val="F5F2EE"/>
      </a:lt1>
      <a:dk2>
        <a:srgbClr val="000000"/>
      </a:dk2>
      <a:lt2>
        <a:srgbClr val="EEEEEE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