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5143500" cx="9144000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Merriweather Light"/>
      <p:regular r:id="rId24"/>
      <p:bold r:id="rId25"/>
      <p:italic r:id="rId26"/>
      <p:boldItalic r:id="rId27"/>
    </p:embeddedFont>
    <p:embeddedFont>
      <p:font typeface="Montserrat"/>
      <p:regular r:id="rId28"/>
      <p:bold r:id="rId29"/>
      <p:italic r:id="rId30"/>
      <p:boldItalic r:id="rId31"/>
    </p:embeddedFont>
    <p:embeddedFont>
      <p:font typeface="Open Sans SemiBold"/>
      <p:regular r:id="rId32"/>
      <p:bold r:id="rId33"/>
      <p:italic r:id="rId34"/>
      <p:boldItalic r:id="rId35"/>
    </p:embeddedFont>
    <p:embeddedFont>
      <p:font typeface="Vidaloka"/>
      <p:regular r:id="rId36"/>
    </p:embeddedFont>
    <p:embeddedFont>
      <p:font typeface="Russo One"/>
      <p:regular r:id="rId37"/>
    </p:embeddedFont>
    <p:embeddedFont>
      <p:font typeface="Crimson Text"/>
      <p:regular r:id="rId38"/>
      <p:bold r:id="rId39"/>
      <p:italic r:id="rId40"/>
      <p:boldItalic r:id="rId41"/>
    </p:embeddedFont>
    <p:embeddedFont>
      <p:font typeface="Open Sans"/>
      <p:regular r:id="rId42"/>
      <p:bold r:id="rId43"/>
      <p:italic r:id="rId44"/>
      <p:boldItalic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rimsonText-italic.fntdata"/><Relationship Id="rId20" Type="http://schemas.openxmlformats.org/officeDocument/2006/relationships/font" Target="fonts/Raleway-regular.fntdata"/><Relationship Id="rId42" Type="http://schemas.openxmlformats.org/officeDocument/2006/relationships/font" Target="fonts/OpenSans-regular.fntdata"/><Relationship Id="rId41" Type="http://schemas.openxmlformats.org/officeDocument/2006/relationships/font" Target="fonts/CrimsonText-boldItalic.fntdata"/><Relationship Id="rId22" Type="http://schemas.openxmlformats.org/officeDocument/2006/relationships/font" Target="fonts/Raleway-italic.fntdata"/><Relationship Id="rId44" Type="http://schemas.openxmlformats.org/officeDocument/2006/relationships/font" Target="fonts/OpenSans-italic.fntdata"/><Relationship Id="rId21" Type="http://schemas.openxmlformats.org/officeDocument/2006/relationships/font" Target="fonts/Raleway-bold.fntdata"/><Relationship Id="rId43" Type="http://schemas.openxmlformats.org/officeDocument/2006/relationships/font" Target="fonts/OpenSans-bold.fntdata"/><Relationship Id="rId24" Type="http://schemas.openxmlformats.org/officeDocument/2006/relationships/font" Target="fonts/MerriweatherLight-regular.fntdata"/><Relationship Id="rId23" Type="http://schemas.openxmlformats.org/officeDocument/2006/relationships/font" Target="fonts/Raleway-boldItalic.fntdata"/><Relationship Id="rId45" Type="http://schemas.openxmlformats.org/officeDocument/2006/relationships/font" Target="fonts/OpenSans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MerriweatherLight-italic.fntdata"/><Relationship Id="rId25" Type="http://schemas.openxmlformats.org/officeDocument/2006/relationships/font" Target="fonts/MerriweatherLight-bold.fntdata"/><Relationship Id="rId28" Type="http://schemas.openxmlformats.org/officeDocument/2006/relationships/font" Target="fonts/Montserrat-regular.fntdata"/><Relationship Id="rId27" Type="http://schemas.openxmlformats.org/officeDocument/2006/relationships/font" Target="fonts/Merriweather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Montserrat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Montserrat-boldItalic.fntdata"/><Relationship Id="rId30" Type="http://schemas.openxmlformats.org/officeDocument/2006/relationships/font" Target="fonts/Montserrat-italic.fntdata"/><Relationship Id="rId11" Type="http://schemas.openxmlformats.org/officeDocument/2006/relationships/slide" Target="slides/slide7.xml"/><Relationship Id="rId33" Type="http://schemas.openxmlformats.org/officeDocument/2006/relationships/font" Target="fonts/OpenSansSemiBold-bold.fntdata"/><Relationship Id="rId10" Type="http://schemas.openxmlformats.org/officeDocument/2006/relationships/slide" Target="slides/slide6.xml"/><Relationship Id="rId32" Type="http://schemas.openxmlformats.org/officeDocument/2006/relationships/font" Target="fonts/OpenSansSemiBold-regular.fntdata"/><Relationship Id="rId13" Type="http://schemas.openxmlformats.org/officeDocument/2006/relationships/slide" Target="slides/slide9.xml"/><Relationship Id="rId35" Type="http://schemas.openxmlformats.org/officeDocument/2006/relationships/font" Target="fonts/OpenSansSemiBold-boldItalic.fntdata"/><Relationship Id="rId12" Type="http://schemas.openxmlformats.org/officeDocument/2006/relationships/slide" Target="slides/slide8.xml"/><Relationship Id="rId34" Type="http://schemas.openxmlformats.org/officeDocument/2006/relationships/font" Target="fonts/OpenSansSemiBold-italic.fntdata"/><Relationship Id="rId15" Type="http://schemas.openxmlformats.org/officeDocument/2006/relationships/slide" Target="slides/slide11.xml"/><Relationship Id="rId37" Type="http://schemas.openxmlformats.org/officeDocument/2006/relationships/font" Target="fonts/RussoOne-regular.fntdata"/><Relationship Id="rId14" Type="http://schemas.openxmlformats.org/officeDocument/2006/relationships/slide" Target="slides/slide10.xml"/><Relationship Id="rId36" Type="http://schemas.openxmlformats.org/officeDocument/2006/relationships/font" Target="fonts/Vidaloka-regular.fntdata"/><Relationship Id="rId17" Type="http://schemas.openxmlformats.org/officeDocument/2006/relationships/slide" Target="slides/slide13.xml"/><Relationship Id="rId39" Type="http://schemas.openxmlformats.org/officeDocument/2006/relationships/font" Target="fonts/CrimsonText-bold.fntdata"/><Relationship Id="rId16" Type="http://schemas.openxmlformats.org/officeDocument/2006/relationships/slide" Target="slides/slide12.xml"/><Relationship Id="rId38" Type="http://schemas.openxmlformats.org/officeDocument/2006/relationships/font" Target="fonts/CrimsonText-regular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h39390260326dd635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h39390260326dd63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h39390260326dd635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h39390260326dd635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h39390260326dd635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h39390260326dd635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h39390260326dd635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h39390260326dd635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h39390260326dd635_1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h39390260326dd635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Torque is “twisty force” (cross product of radius and Force)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Think of a door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h39390260326dd635_1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h39390260326dd635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h39390260326dd635_1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h39390260326dd635_1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h39390260326dd635_1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h39390260326dd635_1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h39390260326dd635_1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h39390260326dd635_1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h74c2eeae0e437575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h74c2eeae0e437575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Try creating a conceptual geometry for the gearbox. It should be 2D and SIMPLE.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h74c2eeae0e437575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h74c2eeae0e437575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f6dd19068e_0_3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f6dd19068e_0_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h39390260326dd635_1_3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h39390260326dd635_1_3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eddf3b139d_0_4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eddf3b139d_0_4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go.com/" TargetMode="External"/><Relationship Id="rId3" Type="http://schemas.openxmlformats.org/officeDocument/2006/relationships/hyperlink" Target="https://www.flaticon.com/" TargetMode="External"/><Relationship Id="rId4" Type="http://schemas.openxmlformats.org/officeDocument/2006/relationships/hyperlink" Target="https://www.freepik.com/" TargetMode="Externa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1039975" y="1324500"/>
            <a:ext cx="70641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1040000" y="3377100"/>
            <a:ext cx="7064100" cy="44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cxnSp>
        <p:nvCxnSpPr>
          <p:cNvPr id="11" name="Google Shape;11;p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" name="Google Shape;12;p2"/>
          <p:cNvCxnSpPr/>
          <p:nvPr/>
        </p:nvCxnSpPr>
        <p:spPr>
          <a:xfrm flipH="1">
            <a:off x="-257975" y="-72550"/>
            <a:ext cx="3047400" cy="1346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" name="Google Shape;13;p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" name="Google Shape;14;p2"/>
          <p:cNvCxnSpPr/>
          <p:nvPr/>
        </p:nvCxnSpPr>
        <p:spPr>
          <a:xfrm flipH="1">
            <a:off x="6467450" y="3935375"/>
            <a:ext cx="3047400" cy="1346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2714550" y="2543963"/>
            <a:ext cx="3714900" cy="648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hasCustomPrompt="1" idx="2" type="title"/>
          </p:nvPr>
        </p:nvSpPr>
        <p:spPr>
          <a:xfrm>
            <a:off x="3746550" y="1478925"/>
            <a:ext cx="1650900" cy="97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2291400" y="3279625"/>
            <a:ext cx="4561200" cy="39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9" name="Google Shape;19;p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" name="Google Shape;20;p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" name="Google Shape;21;p3"/>
          <p:cNvCxnSpPr/>
          <p:nvPr/>
        </p:nvCxnSpPr>
        <p:spPr>
          <a:xfrm flipH="1">
            <a:off x="7948925" y="3979775"/>
            <a:ext cx="1378500" cy="12363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" name="Google Shape;22;p3"/>
          <p:cNvCxnSpPr/>
          <p:nvPr/>
        </p:nvCxnSpPr>
        <p:spPr>
          <a:xfrm flipH="1">
            <a:off x="-112875" y="-88700"/>
            <a:ext cx="1418700" cy="1064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13225" y="445025"/>
            <a:ext cx="471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13250" y="1272925"/>
            <a:ext cx="7717500" cy="32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9pPr>
          </a:lstStyle>
          <a:p/>
        </p:txBody>
      </p:sp>
      <p:cxnSp>
        <p:nvCxnSpPr>
          <p:cNvPr id="26" name="Google Shape;26;p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" name="Google Shape;27;p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" name="Google Shape;28;p4"/>
          <p:cNvCxnSpPr/>
          <p:nvPr/>
        </p:nvCxnSpPr>
        <p:spPr>
          <a:xfrm>
            <a:off x="6884900" y="-113600"/>
            <a:ext cx="2565600" cy="1306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713225" y="445025"/>
            <a:ext cx="5681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subTitle"/>
          </p:nvPr>
        </p:nvSpPr>
        <p:spPr>
          <a:xfrm>
            <a:off x="5038975" y="2649025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2" type="subTitle"/>
          </p:nvPr>
        </p:nvSpPr>
        <p:spPr>
          <a:xfrm>
            <a:off x="5038975" y="2961200"/>
            <a:ext cx="2486100" cy="9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3" type="subTitle"/>
          </p:nvPr>
        </p:nvSpPr>
        <p:spPr>
          <a:xfrm>
            <a:off x="1693175" y="2649025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4" type="subTitle"/>
          </p:nvPr>
        </p:nvSpPr>
        <p:spPr>
          <a:xfrm>
            <a:off x="1693175" y="2961200"/>
            <a:ext cx="2486100" cy="9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35" name="Google Shape;35;p5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" name="Google Shape;36;p5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" name="Google Shape;37;p5"/>
          <p:cNvCxnSpPr/>
          <p:nvPr/>
        </p:nvCxnSpPr>
        <p:spPr>
          <a:xfrm flipH="1">
            <a:off x="6935750" y="3931325"/>
            <a:ext cx="2549400" cy="13545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40" name="Google Shape;40;p6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" name="Google Shape;41;p6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idx="1" type="subTitle"/>
          </p:nvPr>
        </p:nvSpPr>
        <p:spPr>
          <a:xfrm>
            <a:off x="2360375" y="1433050"/>
            <a:ext cx="17253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44" name="Google Shape;44;p7"/>
          <p:cNvSpPr txBox="1"/>
          <p:nvPr>
            <p:ph idx="2" type="subTitle"/>
          </p:nvPr>
        </p:nvSpPr>
        <p:spPr>
          <a:xfrm>
            <a:off x="2247500" y="1790050"/>
            <a:ext cx="5160300" cy="24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50800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>
                <a:solidFill>
                  <a:srgbClr val="374957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type="title"/>
          </p:nvPr>
        </p:nvSpPr>
        <p:spPr>
          <a:xfrm>
            <a:off x="713225" y="445025"/>
            <a:ext cx="429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46" name="Google Shape;46;p7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" name="Google Shape;47;p7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/>
          <p:nvPr>
            <p:ph type="title"/>
          </p:nvPr>
        </p:nvSpPr>
        <p:spPr>
          <a:xfrm>
            <a:off x="1122500" y="1225400"/>
            <a:ext cx="6899100" cy="269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cxnSp>
        <p:nvCxnSpPr>
          <p:cNvPr id="50" name="Google Shape;50;p8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" name="Google Shape;51;p8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" name="Google Shape;52;p8"/>
          <p:cNvCxnSpPr/>
          <p:nvPr/>
        </p:nvCxnSpPr>
        <p:spPr>
          <a:xfrm flipH="1">
            <a:off x="7093250" y="3935075"/>
            <a:ext cx="2332800" cy="1347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" name="Google Shape;53;p8"/>
          <p:cNvCxnSpPr/>
          <p:nvPr/>
        </p:nvCxnSpPr>
        <p:spPr>
          <a:xfrm flipH="1">
            <a:off x="-420450" y="-121600"/>
            <a:ext cx="2332800" cy="1347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idx="1" type="subTitle"/>
          </p:nvPr>
        </p:nvSpPr>
        <p:spPr>
          <a:xfrm>
            <a:off x="895950" y="1682000"/>
            <a:ext cx="3847200" cy="237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type="title"/>
          </p:nvPr>
        </p:nvSpPr>
        <p:spPr>
          <a:xfrm>
            <a:off x="713225" y="445025"/>
            <a:ext cx="5679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57" name="Google Shape;57;p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" name="Google Shape;58;p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" name="Google Shape;59;p9"/>
          <p:cNvCxnSpPr/>
          <p:nvPr/>
        </p:nvCxnSpPr>
        <p:spPr>
          <a:xfrm flipH="1">
            <a:off x="5925450" y="2797500"/>
            <a:ext cx="3378000" cy="24669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/>
          <p:nvPr>
            <p:ph idx="1" type="body"/>
          </p:nvPr>
        </p:nvSpPr>
        <p:spPr>
          <a:xfrm>
            <a:off x="713225" y="539500"/>
            <a:ext cx="3557100" cy="97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000">
                <a:latin typeface="Vidaloka"/>
                <a:ea typeface="Vidaloka"/>
                <a:cs typeface="Vidaloka"/>
                <a:sym typeface="Vidaloka"/>
              </a:defRPr>
            </a:lvl1pPr>
          </a:lstStyle>
          <a:p/>
        </p:txBody>
      </p:sp>
      <p:cxnSp>
        <p:nvCxnSpPr>
          <p:cNvPr id="62" name="Google Shape;62;p10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" name="Google Shape;63;p10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" name="Google Shape;64;p10"/>
          <p:cNvCxnSpPr/>
          <p:nvPr/>
        </p:nvCxnSpPr>
        <p:spPr>
          <a:xfrm flipH="1" rot="10800000">
            <a:off x="6144975" y="3103725"/>
            <a:ext cx="3118200" cy="22011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hasCustomPrompt="1" type="title"/>
          </p:nvPr>
        </p:nvSpPr>
        <p:spPr>
          <a:xfrm>
            <a:off x="713225" y="1497763"/>
            <a:ext cx="7717500" cy="164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7" name="Google Shape;67;p11"/>
          <p:cNvSpPr txBox="1"/>
          <p:nvPr>
            <p:ph idx="1" type="subTitle"/>
          </p:nvPr>
        </p:nvSpPr>
        <p:spPr>
          <a:xfrm>
            <a:off x="1514325" y="3278788"/>
            <a:ext cx="6120300" cy="37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cxnSp>
        <p:nvCxnSpPr>
          <p:cNvPr id="68" name="Google Shape;68;p11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" name="Google Shape;69;p11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" name="Google Shape;70;p11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" name="Google Shape;71;p11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">
  <p:cSld name="CUSTOM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/>
          <p:nvPr>
            <p:ph type="title"/>
          </p:nvPr>
        </p:nvSpPr>
        <p:spPr>
          <a:xfrm>
            <a:off x="713225" y="445025"/>
            <a:ext cx="358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5" name="Google Shape;75;p13"/>
          <p:cNvSpPr txBox="1"/>
          <p:nvPr>
            <p:ph idx="1" type="subTitle"/>
          </p:nvPr>
        </p:nvSpPr>
        <p:spPr>
          <a:xfrm>
            <a:off x="5001000" y="1942925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76" name="Google Shape;76;p13"/>
          <p:cNvSpPr txBox="1"/>
          <p:nvPr>
            <p:ph idx="2" type="subTitle"/>
          </p:nvPr>
        </p:nvSpPr>
        <p:spPr>
          <a:xfrm>
            <a:off x="5001000" y="2255100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3" type="subTitle"/>
          </p:nvPr>
        </p:nvSpPr>
        <p:spPr>
          <a:xfrm>
            <a:off x="1655200" y="1942925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78" name="Google Shape;78;p13"/>
          <p:cNvSpPr txBox="1"/>
          <p:nvPr>
            <p:ph idx="4" type="subTitle"/>
          </p:nvPr>
        </p:nvSpPr>
        <p:spPr>
          <a:xfrm>
            <a:off x="1655200" y="2255100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5" type="subTitle"/>
          </p:nvPr>
        </p:nvSpPr>
        <p:spPr>
          <a:xfrm>
            <a:off x="5001000" y="3723950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80" name="Google Shape;80;p13"/>
          <p:cNvSpPr txBox="1"/>
          <p:nvPr>
            <p:ph idx="6" type="subTitle"/>
          </p:nvPr>
        </p:nvSpPr>
        <p:spPr>
          <a:xfrm>
            <a:off x="5001000" y="4036125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7" type="subTitle"/>
          </p:nvPr>
        </p:nvSpPr>
        <p:spPr>
          <a:xfrm>
            <a:off x="1655200" y="3723950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82" name="Google Shape;82;p13"/>
          <p:cNvSpPr txBox="1"/>
          <p:nvPr>
            <p:ph idx="8" type="subTitle"/>
          </p:nvPr>
        </p:nvSpPr>
        <p:spPr>
          <a:xfrm>
            <a:off x="1655250" y="4036125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hasCustomPrompt="1" idx="9" type="title"/>
          </p:nvPr>
        </p:nvSpPr>
        <p:spPr>
          <a:xfrm>
            <a:off x="2378650" y="1303588"/>
            <a:ext cx="1039200" cy="6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/>
          <p:nvPr>
            <p:ph hasCustomPrompt="1" idx="13" type="title"/>
          </p:nvPr>
        </p:nvSpPr>
        <p:spPr>
          <a:xfrm>
            <a:off x="5724450" y="1303588"/>
            <a:ext cx="1039200" cy="6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5" name="Google Shape;85;p13"/>
          <p:cNvSpPr txBox="1"/>
          <p:nvPr>
            <p:ph hasCustomPrompt="1" idx="14" type="title"/>
          </p:nvPr>
        </p:nvSpPr>
        <p:spPr>
          <a:xfrm>
            <a:off x="2378700" y="3082738"/>
            <a:ext cx="1039200" cy="6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6" name="Google Shape;86;p13"/>
          <p:cNvSpPr txBox="1"/>
          <p:nvPr>
            <p:ph hasCustomPrompt="1" idx="15" type="title"/>
          </p:nvPr>
        </p:nvSpPr>
        <p:spPr>
          <a:xfrm>
            <a:off x="5724450" y="3082738"/>
            <a:ext cx="1039200" cy="6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cxnSp>
        <p:nvCxnSpPr>
          <p:cNvPr id="87" name="Google Shape;87;p1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" name="Google Shape;88;p1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2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2410500" y="2932775"/>
            <a:ext cx="4323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9pPr>
          </a:lstStyle>
          <a:p/>
        </p:txBody>
      </p:sp>
      <p:sp>
        <p:nvSpPr>
          <p:cNvPr id="91" name="Google Shape;91;p14"/>
          <p:cNvSpPr txBox="1"/>
          <p:nvPr>
            <p:ph idx="1" type="subTitle"/>
          </p:nvPr>
        </p:nvSpPr>
        <p:spPr>
          <a:xfrm>
            <a:off x="1842900" y="1661963"/>
            <a:ext cx="5458200" cy="9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92" name="Google Shape;92;p1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" name="Google Shape;93;p1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3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type="title"/>
          </p:nvPr>
        </p:nvSpPr>
        <p:spPr>
          <a:xfrm>
            <a:off x="1994850" y="1697488"/>
            <a:ext cx="5154300" cy="112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/>
        </p:txBody>
      </p:sp>
      <p:sp>
        <p:nvSpPr>
          <p:cNvPr id="96" name="Google Shape;96;p15"/>
          <p:cNvSpPr txBox="1"/>
          <p:nvPr>
            <p:ph idx="1" type="subTitle"/>
          </p:nvPr>
        </p:nvSpPr>
        <p:spPr>
          <a:xfrm>
            <a:off x="2299500" y="2972150"/>
            <a:ext cx="4545000" cy="55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cxnSp>
        <p:nvCxnSpPr>
          <p:cNvPr id="97" name="Google Shape;97;p15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" name="Google Shape;98;p15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6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101" name="Google Shape;101;p16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" name="Google Shape;102;p16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" name="Google Shape;103;p16"/>
          <p:cNvCxnSpPr/>
          <p:nvPr/>
        </p:nvCxnSpPr>
        <p:spPr>
          <a:xfrm>
            <a:off x="7207350" y="-153175"/>
            <a:ext cx="2120400" cy="12738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/>
          <p:nvPr>
            <p:ph type="title"/>
          </p:nvPr>
        </p:nvSpPr>
        <p:spPr>
          <a:xfrm>
            <a:off x="4956100" y="2467375"/>
            <a:ext cx="2475300" cy="648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6" name="Google Shape;106;p17"/>
          <p:cNvSpPr txBox="1"/>
          <p:nvPr>
            <p:ph hasCustomPrompt="1" idx="2" type="title"/>
          </p:nvPr>
        </p:nvSpPr>
        <p:spPr>
          <a:xfrm>
            <a:off x="4956100" y="1402325"/>
            <a:ext cx="1650900" cy="97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9pPr>
          </a:lstStyle>
          <a:p>
            <a:r>
              <a:t>xx%</a:t>
            </a:r>
          </a:p>
        </p:txBody>
      </p:sp>
      <p:sp>
        <p:nvSpPr>
          <p:cNvPr id="107" name="Google Shape;107;p17"/>
          <p:cNvSpPr txBox="1"/>
          <p:nvPr>
            <p:ph idx="1" type="subTitle"/>
          </p:nvPr>
        </p:nvSpPr>
        <p:spPr>
          <a:xfrm>
            <a:off x="4956100" y="3116275"/>
            <a:ext cx="2475300" cy="62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08" name="Google Shape;108;p17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" name="Google Shape;109;p17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" name="Google Shape;110;p17"/>
          <p:cNvCxnSpPr/>
          <p:nvPr/>
        </p:nvCxnSpPr>
        <p:spPr>
          <a:xfrm>
            <a:off x="-209600" y="2402450"/>
            <a:ext cx="3144300" cy="27897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3_1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/>
          <p:nvPr>
            <p:ph type="title"/>
          </p:nvPr>
        </p:nvSpPr>
        <p:spPr>
          <a:xfrm>
            <a:off x="1043725" y="1185550"/>
            <a:ext cx="3123000" cy="201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13" name="Google Shape;113;p18"/>
          <p:cNvSpPr txBox="1"/>
          <p:nvPr>
            <p:ph idx="1" type="subTitle"/>
          </p:nvPr>
        </p:nvSpPr>
        <p:spPr>
          <a:xfrm>
            <a:off x="1043725" y="3360938"/>
            <a:ext cx="3013500" cy="78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cxnSp>
        <p:nvCxnSpPr>
          <p:cNvPr id="114" name="Google Shape;114;p18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" name="Google Shape;115;p18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" name="Google Shape;116;p18"/>
          <p:cNvCxnSpPr/>
          <p:nvPr/>
        </p:nvCxnSpPr>
        <p:spPr>
          <a:xfrm>
            <a:off x="5322650" y="-80625"/>
            <a:ext cx="4005000" cy="20073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4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/>
          <p:nvPr>
            <p:ph idx="1" type="subTitle"/>
          </p:nvPr>
        </p:nvSpPr>
        <p:spPr>
          <a:xfrm>
            <a:off x="3509000" y="2636125"/>
            <a:ext cx="212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19" name="Google Shape;119;p19"/>
          <p:cNvSpPr txBox="1"/>
          <p:nvPr>
            <p:ph idx="2" type="subTitle"/>
          </p:nvPr>
        </p:nvSpPr>
        <p:spPr>
          <a:xfrm>
            <a:off x="3509025" y="2976125"/>
            <a:ext cx="2126100" cy="81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9"/>
          <p:cNvSpPr txBox="1"/>
          <p:nvPr>
            <p:ph idx="3" type="subTitle"/>
          </p:nvPr>
        </p:nvSpPr>
        <p:spPr>
          <a:xfrm>
            <a:off x="953025" y="2636125"/>
            <a:ext cx="212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21" name="Google Shape;121;p19"/>
          <p:cNvSpPr txBox="1"/>
          <p:nvPr>
            <p:ph idx="4" type="subTitle"/>
          </p:nvPr>
        </p:nvSpPr>
        <p:spPr>
          <a:xfrm>
            <a:off x="953125" y="2976125"/>
            <a:ext cx="2126100" cy="81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9"/>
          <p:cNvSpPr txBox="1"/>
          <p:nvPr>
            <p:ph idx="5" type="subTitle"/>
          </p:nvPr>
        </p:nvSpPr>
        <p:spPr>
          <a:xfrm>
            <a:off x="6064875" y="2636125"/>
            <a:ext cx="212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23" name="Google Shape;123;p19"/>
          <p:cNvSpPr txBox="1"/>
          <p:nvPr>
            <p:ph idx="6" type="subTitle"/>
          </p:nvPr>
        </p:nvSpPr>
        <p:spPr>
          <a:xfrm>
            <a:off x="6064875" y="2976125"/>
            <a:ext cx="2126100" cy="81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19"/>
          <p:cNvSpPr txBox="1"/>
          <p:nvPr>
            <p:ph type="title"/>
          </p:nvPr>
        </p:nvSpPr>
        <p:spPr>
          <a:xfrm>
            <a:off x="713225" y="445025"/>
            <a:ext cx="665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125" name="Google Shape;125;p1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6" name="Google Shape;126;p1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4_2_1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/>
          <p:nvPr>
            <p:ph idx="1" type="subTitle"/>
          </p:nvPr>
        </p:nvSpPr>
        <p:spPr>
          <a:xfrm>
            <a:off x="3718325" y="3391775"/>
            <a:ext cx="1642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29" name="Google Shape;129;p20"/>
          <p:cNvSpPr txBox="1"/>
          <p:nvPr>
            <p:ph idx="2" type="subTitle"/>
          </p:nvPr>
        </p:nvSpPr>
        <p:spPr>
          <a:xfrm>
            <a:off x="3617675" y="3731775"/>
            <a:ext cx="1844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rgbClr val="02020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130" name="Google Shape;130;p20"/>
          <p:cNvSpPr txBox="1"/>
          <p:nvPr>
            <p:ph idx="3" type="subTitle"/>
          </p:nvPr>
        </p:nvSpPr>
        <p:spPr>
          <a:xfrm>
            <a:off x="1328025" y="3391775"/>
            <a:ext cx="1642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31" name="Google Shape;131;p20"/>
          <p:cNvSpPr txBox="1"/>
          <p:nvPr>
            <p:ph idx="4" type="subTitle"/>
          </p:nvPr>
        </p:nvSpPr>
        <p:spPr>
          <a:xfrm>
            <a:off x="1227426" y="3731775"/>
            <a:ext cx="1844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rgbClr val="02020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132" name="Google Shape;132;p20"/>
          <p:cNvSpPr txBox="1"/>
          <p:nvPr>
            <p:ph idx="5" type="subTitle"/>
          </p:nvPr>
        </p:nvSpPr>
        <p:spPr>
          <a:xfrm>
            <a:off x="6108550" y="3391775"/>
            <a:ext cx="1643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33" name="Google Shape;133;p20"/>
          <p:cNvSpPr txBox="1"/>
          <p:nvPr>
            <p:ph idx="6" type="subTitle"/>
          </p:nvPr>
        </p:nvSpPr>
        <p:spPr>
          <a:xfrm>
            <a:off x="6008050" y="3731775"/>
            <a:ext cx="1844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rgbClr val="02020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134" name="Google Shape;134;p20"/>
          <p:cNvSpPr txBox="1"/>
          <p:nvPr>
            <p:ph type="title"/>
          </p:nvPr>
        </p:nvSpPr>
        <p:spPr>
          <a:xfrm>
            <a:off x="713225" y="445025"/>
            <a:ext cx="3188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135" name="Google Shape;135;p20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" name="Google Shape;136;p20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4_1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/>
          <p:nvPr>
            <p:ph idx="1" type="subTitle"/>
          </p:nvPr>
        </p:nvSpPr>
        <p:spPr>
          <a:xfrm>
            <a:off x="3414050" y="1811988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39" name="Google Shape;139;p21"/>
          <p:cNvSpPr txBox="1"/>
          <p:nvPr>
            <p:ph idx="2" type="subTitle"/>
          </p:nvPr>
        </p:nvSpPr>
        <p:spPr>
          <a:xfrm>
            <a:off x="3564200" y="2152000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1"/>
          <p:cNvSpPr txBox="1"/>
          <p:nvPr>
            <p:ph idx="3" type="subTitle"/>
          </p:nvPr>
        </p:nvSpPr>
        <p:spPr>
          <a:xfrm>
            <a:off x="705725" y="1811988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41" name="Google Shape;141;p21"/>
          <p:cNvSpPr txBox="1"/>
          <p:nvPr>
            <p:ph idx="4" type="subTitle"/>
          </p:nvPr>
        </p:nvSpPr>
        <p:spPr>
          <a:xfrm>
            <a:off x="855875" y="2152000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1"/>
          <p:cNvSpPr txBox="1"/>
          <p:nvPr>
            <p:ph idx="5" type="subTitle"/>
          </p:nvPr>
        </p:nvSpPr>
        <p:spPr>
          <a:xfrm>
            <a:off x="6122325" y="1811988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43" name="Google Shape;143;p21"/>
          <p:cNvSpPr txBox="1"/>
          <p:nvPr>
            <p:ph idx="6" type="subTitle"/>
          </p:nvPr>
        </p:nvSpPr>
        <p:spPr>
          <a:xfrm>
            <a:off x="6272475" y="2152000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1"/>
          <p:cNvSpPr txBox="1"/>
          <p:nvPr>
            <p:ph idx="7" type="subTitle"/>
          </p:nvPr>
        </p:nvSpPr>
        <p:spPr>
          <a:xfrm>
            <a:off x="3414050" y="3543463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45" name="Google Shape;145;p21"/>
          <p:cNvSpPr txBox="1"/>
          <p:nvPr>
            <p:ph idx="8" type="subTitle"/>
          </p:nvPr>
        </p:nvSpPr>
        <p:spPr>
          <a:xfrm>
            <a:off x="3564200" y="3883475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1"/>
          <p:cNvSpPr txBox="1"/>
          <p:nvPr>
            <p:ph idx="9" type="subTitle"/>
          </p:nvPr>
        </p:nvSpPr>
        <p:spPr>
          <a:xfrm>
            <a:off x="705725" y="3543463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47" name="Google Shape;147;p21"/>
          <p:cNvSpPr txBox="1"/>
          <p:nvPr>
            <p:ph idx="13" type="subTitle"/>
          </p:nvPr>
        </p:nvSpPr>
        <p:spPr>
          <a:xfrm>
            <a:off x="855875" y="3883475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1"/>
          <p:cNvSpPr txBox="1"/>
          <p:nvPr>
            <p:ph idx="14" type="subTitle"/>
          </p:nvPr>
        </p:nvSpPr>
        <p:spPr>
          <a:xfrm>
            <a:off x="6122325" y="3543463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49" name="Google Shape;149;p21"/>
          <p:cNvSpPr txBox="1"/>
          <p:nvPr>
            <p:ph idx="15" type="subTitle"/>
          </p:nvPr>
        </p:nvSpPr>
        <p:spPr>
          <a:xfrm>
            <a:off x="6272475" y="3883475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1"/>
          <p:cNvSpPr txBox="1"/>
          <p:nvPr>
            <p:ph type="title"/>
          </p:nvPr>
        </p:nvSpPr>
        <p:spPr>
          <a:xfrm>
            <a:off x="713225" y="445025"/>
            <a:ext cx="60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151" name="Google Shape;151;p21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" name="Google Shape;152;p21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CUSTOM_4_1_1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2"/>
          <p:cNvSpPr txBox="1"/>
          <p:nvPr>
            <p:ph idx="1" type="subTitle"/>
          </p:nvPr>
        </p:nvSpPr>
        <p:spPr>
          <a:xfrm>
            <a:off x="4916850" y="1970400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55" name="Google Shape;155;p22"/>
          <p:cNvSpPr txBox="1"/>
          <p:nvPr>
            <p:ph idx="2" type="subTitle"/>
          </p:nvPr>
        </p:nvSpPr>
        <p:spPr>
          <a:xfrm>
            <a:off x="5058900" y="2310413"/>
            <a:ext cx="203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22"/>
          <p:cNvSpPr txBox="1"/>
          <p:nvPr>
            <p:ph idx="3" type="subTitle"/>
          </p:nvPr>
        </p:nvSpPr>
        <p:spPr>
          <a:xfrm>
            <a:off x="1911150" y="1970400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57" name="Google Shape;157;p22"/>
          <p:cNvSpPr txBox="1"/>
          <p:nvPr>
            <p:ph idx="4" type="subTitle"/>
          </p:nvPr>
        </p:nvSpPr>
        <p:spPr>
          <a:xfrm>
            <a:off x="2053300" y="2310413"/>
            <a:ext cx="203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2"/>
          <p:cNvSpPr txBox="1"/>
          <p:nvPr>
            <p:ph idx="5" type="subTitle"/>
          </p:nvPr>
        </p:nvSpPr>
        <p:spPr>
          <a:xfrm>
            <a:off x="4916850" y="3625538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59" name="Google Shape;159;p22"/>
          <p:cNvSpPr txBox="1"/>
          <p:nvPr>
            <p:ph idx="6" type="subTitle"/>
          </p:nvPr>
        </p:nvSpPr>
        <p:spPr>
          <a:xfrm>
            <a:off x="5058900" y="3965550"/>
            <a:ext cx="203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22"/>
          <p:cNvSpPr txBox="1"/>
          <p:nvPr>
            <p:ph idx="7" type="subTitle"/>
          </p:nvPr>
        </p:nvSpPr>
        <p:spPr>
          <a:xfrm>
            <a:off x="1911150" y="3625538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61" name="Google Shape;161;p22"/>
          <p:cNvSpPr txBox="1"/>
          <p:nvPr>
            <p:ph idx="8" type="subTitle"/>
          </p:nvPr>
        </p:nvSpPr>
        <p:spPr>
          <a:xfrm>
            <a:off x="2053200" y="3965550"/>
            <a:ext cx="203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22"/>
          <p:cNvSpPr txBox="1"/>
          <p:nvPr>
            <p:ph type="title"/>
          </p:nvPr>
        </p:nvSpPr>
        <p:spPr>
          <a:xfrm>
            <a:off x="713225" y="445025"/>
            <a:ext cx="648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163" name="Google Shape;163;p2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4" name="Google Shape;164;p2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4_2_2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3"/>
          <p:cNvSpPr txBox="1"/>
          <p:nvPr>
            <p:ph idx="1" type="subTitle"/>
          </p:nvPr>
        </p:nvSpPr>
        <p:spPr>
          <a:xfrm>
            <a:off x="3568125" y="2994600"/>
            <a:ext cx="20154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67" name="Google Shape;167;p23"/>
          <p:cNvSpPr txBox="1"/>
          <p:nvPr>
            <p:ph idx="2" type="subTitle"/>
          </p:nvPr>
        </p:nvSpPr>
        <p:spPr>
          <a:xfrm>
            <a:off x="3568125" y="3334600"/>
            <a:ext cx="2015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3"/>
          <p:cNvSpPr txBox="1"/>
          <p:nvPr>
            <p:ph idx="3" type="subTitle"/>
          </p:nvPr>
        </p:nvSpPr>
        <p:spPr>
          <a:xfrm>
            <a:off x="1088350" y="2994600"/>
            <a:ext cx="20154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69" name="Google Shape;169;p23"/>
          <p:cNvSpPr txBox="1"/>
          <p:nvPr>
            <p:ph idx="4" type="subTitle"/>
          </p:nvPr>
        </p:nvSpPr>
        <p:spPr>
          <a:xfrm>
            <a:off x="1088450" y="3334600"/>
            <a:ext cx="2015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3"/>
          <p:cNvSpPr txBox="1"/>
          <p:nvPr>
            <p:ph idx="5" type="subTitle"/>
          </p:nvPr>
        </p:nvSpPr>
        <p:spPr>
          <a:xfrm>
            <a:off x="6055450" y="2994600"/>
            <a:ext cx="20154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71" name="Google Shape;171;p23"/>
          <p:cNvSpPr txBox="1"/>
          <p:nvPr>
            <p:ph idx="6" type="subTitle"/>
          </p:nvPr>
        </p:nvSpPr>
        <p:spPr>
          <a:xfrm>
            <a:off x="6055450" y="3334600"/>
            <a:ext cx="2015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3"/>
          <p:cNvSpPr txBox="1"/>
          <p:nvPr>
            <p:ph type="title"/>
          </p:nvPr>
        </p:nvSpPr>
        <p:spPr>
          <a:xfrm>
            <a:off x="713225" y="445025"/>
            <a:ext cx="4763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173" name="Google Shape;173;p2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4" name="Google Shape;174;p2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" name="Google Shape;175;p23"/>
          <p:cNvCxnSpPr/>
          <p:nvPr/>
        </p:nvCxnSpPr>
        <p:spPr>
          <a:xfrm>
            <a:off x="7434175" y="-125600"/>
            <a:ext cx="1993200" cy="1330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2">
  <p:cSld name="CUSTOM_5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4"/>
          <p:cNvSpPr txBox="1"/>
          <p:nvPr>
            <p:ph idx="1" type="subTitle"/>
          </p:nvPr>
        </p:nvSpPr>
        <p:spPr>
          <a:xfrm>
            <a:off x="4750187" y="1722900"/>
            <a:ext cx="2014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78" name="Google Shape;178;p24"/>
          <p:cNvSpPr txBox="1"/>
          <p:nvPr>
            <p:ph idx="2" type="subTitle"/>
          </p:nvPr>
        </p:nvSpPr>
        <p:spPr>
          <a:xfrm>
            <a:off x="4750184" y="2062900"/>
            <a:ext cx="201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24"/>
          <p:cNvSpPr txBox="1"/>
          <p:nvPr>
            <p:ph idx="3" type="subTitle"/>
          </p:nvPr>
        </p:nvSpPr>
        <p:spPr>
          <a:xfrm>
            <a:off x="2306462" y="1722900"/>
            <a:ext cx="2014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80" name="Google Shape;180;p24"/>
          <p:cNvSpPr txBox="1"/>
          <p:nvPr>
            <p:ph idx="4" type="subTitle"/>
          </p:nvPr>
        </p:nvSpPr>
        <p:spPr>
          <a:xfrm>
            <a:off x="2306462" y="2062900"/>
            <a:ext cx="201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24"/>
          <p:cNvSpPr txBox="1"/>
          <p:nvPr>
            <p:ph idx="5" type="subTitle"/>
          </p:nvPr>
        </p:nvSpPr>
        <p:spPr>
          <a:xfrm>
            <a:off x="4750187" y="3158925"/>
            <a:ext cx="2014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82" name="Google Shape;182;p24"/>
          <p:cNvSpPr txBox="1"/>
          <p:nvPr>
            <p:ph idx="6" type="subTitle"/>
          </p:nvPr>
        </p:nvSpPr>
        <p:spPr>
          <a:xfrm>
            <a:off x="4750184" y="3498925"/>
            <a:ext cx="201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24"/>
          <p:cNvSpPr txBox="1"/>
          <p:nvPr>
            <p:ph idx="7" type="subTitle"/>
          </p:nvPr>
        </p:nvSpPr>
        <p:spPr>
          <a:xfrm>
            <a:off x="2306462" y="3158925"/>
            <a:ext cx="2014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84" name="Google Shape;184;p24"/>
          <p:cNvSpPr txBox="1"/>
          <p:nvPr>
            <p:ph idx="8" type="subTitle"/>
          </p:nvPr>
        </p:nvSpPr>
        <p:spPr>
          <a:xfrm>
            <a:off x="2306462" y="3498925"/>
            <a:ext cx="201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24"/>
          <p:cNvSpPr txBox="1"/>
          <p:nvPr>
            <p:ph type="title"/>
          </p:nvPr>
        </p:nvSpPr>
        <p:spPr>
          <a:xfrm>
            <a:off x="713225" y="445025"/>
            <a:ext cx="2785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186" name="Google Shape;186;p2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7" name="Google Shape;187;p2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6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5"/>
          <p:cNvSpPr txBox="1"/>
          <p:nvPr>
            <p:ph hasCustomPrompt="1" type="title"/>
          </p:nvPr>
        </p:nvSpPr>
        <p:spPr>
          <a:xfrm>
            <a:off x="2592925" y="714600"/>
            <a:ext cx="3958200" cy="61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5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190" name="Google Shape;190;p25"/>
          <p:cNvSpPr txBox="1"/>
          <p:nvPr>
            <p:ph idx="1" type="subTitle"/>
          </p:nvPr>
        </p:nvSpPr>
        <p:spPr>
          <a:xfrm>
            <a:off x="2364984" y="1346400"/>
            <a:ext cx="4414200" cy="3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25"/>
          <p:cNvSpPr txBox="1"/>
          <p:nvPr>
            <p:ph hasCustomPrompt="1" idx="2" type="title"/>
          </p:nvPr>
        </p:nvSpPr>
        <p:spPr>
          <a:xfrm>
            <a:off x="2592925" y="2063025"/>
            <a:ext cx="3958200" cy="61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3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192" name="Google Shape;192;p25"/>
          <p:cNvSpPr txBox="1"/>
          <p:nvPr>
            <p:ph idx="3" type="subTitle"/>
          </p:nvPr>
        </p:nvSpPr>
        <p:spPr>
          <a:xfrm>
            <a:off x="2364984" y="2694825"/>
            <a:ext cx="4414200" cy="3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25"/>
          <p:cNvSpPr txBox="1"/>
          <p:nvPr>
            <p:ph hasCustomPrompt="1" idx="4" type="title"/>
          </p:nvPr>
        </p:nvSpPr>
        <p:spPr>
          <a:xfrm>
            <a:off x="2592925" y="3411450"/>
            <a:ext cx="3958200" cy="61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3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194" name="Google Shape;194;p25"/>
          <p:cNvSpPr txBox="1"/>
          <p:nvPr>
            <p:ph idx="5" type="subTitle"/>
          </p:nvPr>
        </p:nvSpPr>
        <p:spPr>
          <a:xfrm>
            <a:off x="2364950" y="4043250"/>
            <a:ext cx="4414200" cy="3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95" name="Google Shape;195;p25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6" name="Google Shape;196;p25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7_1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6"/>
          <p:cNvSpPr txBox="1"/>
          <p:nvPr>
            <p:ph type="title"/>
          </p:nvPr>
        </p:nvSpPr>
        <p:spPr>
          <a:xfrm>
            <a:off x="803750" y="2025800"/>
            <a:ext cx="4087500" cy="67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9" name="Google Shape;199;p26"/>
          <p:cNvSpPr txBox="1"/>
          <p:nvPr>
            <p:ph idx="1" type="subTitle"/>
          </p:nvPr>
        </p:nvSpPr>
        <p:spPr>
          <a:xfrm>
            <a:off x="803750" y="2693525"/>
            <a:ext cx="3159300" cy="5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00" name="Google Shape;200;p26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1" name="Google Shape;201;p26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7_2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7"/>
          <p:cNvSpPr txBox="1"/>
          <p:nvPr>
            <p:ph type="title"/>
          </p:nvPr>
        </p:nvSpPr>
        <p:spPr>
          <a:xfrm>
            <a:off x="4490150" y="2047725"/>
            <a:ext cx="3364200" cy="6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/>
        </p:txBody>
      </p:sp>
      <p:sp>
        <p:nvSpPr>
          <p:cNvPr id="204" name="Google Shape;204;p27"/>
          <p:cNvSpPr txBox="1"/>
          <p:nvPr>
            <p:ph idx="1" type="subTitle"/>
          </p:nvPr>
        </p:nvSpPr>
        <p:spPr>
          <a:xfrm>
            <a:off x="4855550" y="2694825"/>
            <a:ext cx="2998800" cy="5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Josefin Sans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cxnSp>
        <p:nvCxnSpPr>
          <p:cNvPr id="205" name="Google Shape;205;p27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6" name="Google Shape;206;p27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1">
  <p:cSld name="CUSTOM_8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8"/>
          <p:cNvSpPr txBox="1"/>
          <p:nvPr>
            <p:ph idx="1" type="subTitle"/>
          </p:nvPr>
        </p:nvSpPr>
        <p:spPr>
          <a:xfrm>
            <a:off x="4166800" y="1453525"/>
            <a:ext cx="3957600" cy="288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381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9" name="Google Shape;209;p28"/>
          <p:cNvSpPr txBox="1"/>
          <p:nvPr>
            <p:ph type="title"/>
          </p:nvPr>
        </p:nvSpPr>
        <p:spPr>
          <a:xfrm>
            <a:off x="713225" y="445025"/>
            <a:ext cx="450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210" name="Google Shape;210;p28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" name="Google Shape;211;p28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2" name="Google Shape;212;p28"/>
          <p:cNvCxnSpPr/>
          <p:nvPr/>
        </p:nvCxnSpPr>
        <p:spPr>
          <a:xfrm flipH="1">
            <a:off x="6772150" y="3663450"/>
            <a:ext cx="2823300" cy="1633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9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9"/>
          <p:cNvSpPr txBox="1"/>
          <p:nvPr>
            <p:ph idx="1" type="subTitle"/>
          </p:nvPr>
        </p:nvSpPr>
        <p:spPr>
          <a:xfrm>
            <a:off x="4816075" y="3616375"/>
            <a:ext cx="2942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15" name="Google Shape;215;p29"/>
          <p:cNvSpPr txBox="1"/>
          <p:nvPr>
            <p:ph idx="2" type="subTitle"/>
          </p:nvPr>
        </p:nvSpPr>
        <p:spPr>
          <a:xfrm>
            <a:off x="4816200" y="3956375"/>
            <a:ext cx="2941800" cy="6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29"/>
          <p:cNvSpPr txBox="1"/>
          <p:nvPr>
            <p:ph idx="3" type="subTitle"/>
          </p:nvPr>
        </p:nvSpPr>
        <p:spPr>
          <a:xfrm>
            <a:off x="1385829" y="3616375"/>
            <a:ext cx="2942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17" name="Google Shape;217;p29"/>
          <p:cNvSpPr txBox="1"/>
          <p:nvPr>
            <p:ph idx="4" type="subTitle"/>
          </p:nvPr>
        </p:nvSpPr>
        <p:spPr>
          <a:xfrm>
            <a:off x="1386025" y="3956375"/>
            <a:ext cx="2941800" cy="6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29"/>
          <p:cNvSpPr txBox="1"/>
          <p:nvPr>
            <p:ph type="title"/>
          </p:nvPr>
        </p:nvSpPr>
        <p:spPr>
          <a:xfrm>
            <a:off x="713225" y="445025"/>
            <a:ext cx="2729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219" name="Google Shape;219;p2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0" name="Google Shape;220;p2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1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0"/>
          <p:cNvSpPr txBox="1"/>
          <p:nvPr>
            <p:ph type="title"/>
          </p:nvPr>
        </p:nvSpPr>
        <p:spPr>
          <a:xfrm>
            <a:off x="2832900" y="791200"/>
            <a:ext cx="3478200" cy="92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23" name="Google Shape;223;p30"/>
          <p:cNvSpPr txBox="1"/>
          <p:nvPr>
            <p:ph idx="1" type="subTitle"/>
          </p:nvPr>
        </p:nvSpPr>
        <p:spPr>
          <a:xfrm>
            <a:off x="2983350" y="1749425"/>
            <a:ext cx="3177300" cy="92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30"/>
          <p:cNvSpPr txBox="1"/>
          <p:nvPr/>
        </p:nvSpPr>
        <p:spPr>
          <a:xfrm>
            <a:off x="2900450" y="3438275"/>
            <a:ext cx="3343200" cy="7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CREDITS</a:t>
            </a: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: This presentation template was created by </a:t>
            </a:r>
            <a:r>
              <a:rPr b="1" lang="en" sz="1000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 including icons by </a:t>
            </a:r>
            <a:r>
              <a:rPr b="1" lang="en" sz="1000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,and infographics &amp; images by </a:t>
            </a:r>
            <a:r>
              <a:rPr b="1" lang="en" sz="1000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25" name="Google Shape;225;p30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" name="Google Shape;226;p30"/>
          <p:cNvCxnSpPr/>
          <p:nvPr/>
        </p:nvCxnSpPr>
        <p:spPr>
          <a:xfrm>
            <a:off x="-257975" y="3935375"/>
            <a:ext cx="3047400" cy="1346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7" name="Google Shape;227;p30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8" name="Google Shape;228;p30"/>
          <p:cNvCxnSpPr/>
          <p:nvPr/>
        </p:nvCxnSpPr>
        <p:spPr>
          <a:xfrm>
            <a:off x="6467450" y="-72550"/>
            <a:ext cx="3047400" cy="1346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10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0" name="Google Shape;230;p31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" name="Google Shape;231;p31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10_1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3" name="Google Shape;233;p3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" name="Google Shape;234;p3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" name="Google Shape;235;p32"/>
          <p:cNvCxnSpPr/>
          <p:nvPr/>
        </p:nvCxnSpPr>
        <p:spPr>
          <a:xfrm>
            <a:off x="7434175" y="-125600"/>
            <a:ext cx="1993200" cy="1330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6" name="Google Shape;236;p32"/>
          <p:cNvCxnSpPr/>
          <p:nvPr/>
        </p:nvCxnSpPr>
        <p:spPr>
          <a:xfrm>
            <a:off x="-147275" y="3943475"/>
            <a:ext cx="1993200" cy="1330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10_1_1"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8" name="Google Shape;238;p3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9" name="Google Shape;239;p3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0" name="Google Shape;240;p33"/>
          <p:cNvCxnSpPr/>
          <p:nvPr/>
        </p:nvCxnSpPr>
        <p:spPr>
          <a:xfrm flipH="1">
            <a:off x="6772150" y="3663450"/>
            <a:ext cx="2823300" cy="1633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4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43" name="Google Shape;243;p3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4" name="Google Shape;244;p3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5" name="Google Shape;245;p3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34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idaloka"/>
              <a:buNone/>
              <a:defRPr sz="30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50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tinyurl.com/846fallWorkshops26" TargetMode="External"/><Relationship Id="rId4" Type="http://schemas.openxmlformats.org/officeDocument/2006/relationships/hyperlink" Target="https://forms.gle/YQXYzKseUSZpchvh7" TargetMode="External"/><Relationship Id="rId5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5"/>
          <p:cNvSpPr txBox="1"/>
          <p:nvPr>
            <p:ph type="ctrTitle"/>
          </p:nvPr>
        </p:nvSpPr>
        <p:spPr>
          <a:xfrm>
            <a:off x="1039975" y="1324500"/>
            <a:ext cx="70641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Workshops: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3</a:t>
            </a:r>
            <a:endParaRPr/>
          </a:p>
        </p:txBody>
      </p:sp>
      <p:sp>
        <p:nvSpPr>
          <p:cNvPr id="251" name="Google Shape;251;p35"/>
          <p:cNvSpPr txBox="1"/>
          <p:nvPr>
            <p:ph idx="1" type="subTitle"/>
          </p:nvPr>
        </p:nvSpPr>
        <p:spPr>
          <a:xfrm>
            <a:off x="1040000" y="3377100"/>
            <a:ext cx="7064100" cy="44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Welcome! Take a seat :)</a:t>
            </a:r>
            <a:endParaRPr/>
          </a:p>
        </p:txBody>
      </p:sp>
      <p:pic>
        <p:nvPicPr>
          <p:cNvPr id="252" name="Google Shape;25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4101" y="437900"/>
            <a:ext cx="876675" cy="10333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6"/>
          <p:cNvSpPr txBox="1"/>
          <p:nvPr>
            <p:ph type="title"/>
          </p:nvPr>
        </p:nvSpPr>
        <p:spPr>
          <a:xfrm>
            <a:off x="713250" y="1369163"/>
            <a:ext cx="7717500" cy="164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Gears</a:t>
            </a:r>
            <a:endParaRPr/>
          </a:p>
        </p:txBody>
      </p:sp>
      <p:sp>
        <p:nvSpPr>
          <p:cNvPr id="258" name="Google Shape;258;p36"/>
          <p:cNvSpPr txBox="1"/>
          <p:nvPr>
            <p:ph idx="1" type="subTitle"/>
          </p:nvPr>
        </p:nvSpPr>
        <p:spPr>
          <a:xfrm>
            <a:off x="1712700" y="3353850"/>
            <a:ext cx="5718600" cy="8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What are they &amp; How do they work?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7"/>
          <p:cNvSpPr txBox="1"/>
          <p:nvPr>
            <p:ph type="title"/>
          </p:nvPr>
        </p:nvSpPr>
        <p:spPr>
          <a:xfrm>
            <a:off x="311700" y="487900"/>
            <a:ext cx="471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Gears Work</a:t>
            </a:r>
            <a:endParaRPr/>
          </a:p>
        </p:txBody>
      </p:sp>
      <p:sp>
        <p:nvSpPr>
          <p:cNvPr id="264" name="Google Shape;264;p37"/>
          <p:cNvSpPr txBox="1"/>
          <p:nvPr>
            <p:ph idx="1" type="body"/>
          </p:nvPr>
        </p:nvSpPr>
        <p:spPr>
          <a:xfrm>
            <a:off x="311700" y="1152475"/>
            <a:ext cx="4874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Terms: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Pinion gear</a:t>
            </a:r>
            <a:r>
              <a:rPr lang="en"/>
              <a:t> - small gear directly on output of motor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/>
              <a:t>Idlers</a:t>
            </a:r>
            <a:r>
              <a:rPr lang="en"/>
              <a:t> - gears in between input and output “</a:t>
            </a:r>
            <a:r>
              <a:rPr lang="en" sz="1200">
                <a:solidFill>
                  <a:srgbClr val="222222"/>
                </a:solidFill>
              </a:rPr>
              <a:t>a </a:t>
            </a:r>
            <a:r>
              <a:rPr b="1" lang="en" sz="1200">
                <a:solidFill>
                  <a:srgbClr val="222222"/>
                </a:solidFill>
              </a:rPr>
              <a:t>gear</a:t>
            </a:r>
            <a:r>
              <a:rPr lang="en" sz="1200">
                <a:solidFill>
                  <a:srgbClr val="222222"/>
                </a:solidFill>
              </a:rPr>
              <a:t> placed between a driving and a driven </a:t>
            </a:r>
            <a:r>
              <a:rPr b="1" lang="en" sz="1200">
                <a:solidFill>
                  <a:srgbClr val="222222"/>
                </a:solidFill>
              </a:rPr>
              <a:t>gear</a:t>
            </a:r>
            <a:r>
              <a:rPr lang="en" sz="1200">
                <a:solidFill>
                  <a:srgbClr val="222222"/>
                </a:solidFill>
              </a:rPr>
              <a:t> to transfer motion without change of direction or </a:t>
            </a:r>
            <a:r>
              <a:rPr b="1" lang="en" sz="1200">
                <a:solidFill>
                  <a:srgbClr val="222222"/>
                </a:solidFill>
              </a:rPr>
              <a:t>gear</a:t>
            </a:r>
            <a:r>
              <a:rPr lang="en" sz="1200">
                <a:solidFill>
                  <a:srgbClr val="222222"/>
                </a:solidFill>
              </a:rPr>
              <a:t> ratio”</a:t>
            </a:r>
            <a:endParaRPr/>
          </a:p>
        </p:txBody>
      </p:sp>
      <p:pic>
        <p:nvPicPr>
          <p:cNvPr id="265" name="Google Shape;26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4425" y="445025"/>
            <a:ext cx="2874628" cy="215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5100" y="2706675"/>
            <a:ext cx="4213950" cy="2155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inion gear on motor" id="267" name="Google Shape;267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99125" y="2706675"/>
            <a:ext cx="2155975" cy="215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2" name="Google Shape;272;p38"/>
          <p:cNvCxnSpPr/>
          <p:nvPr/>
        </p:nvCxnSpPr>
        <p:spPr>
          <a:xfrm>
            <a:off x="6399400" y="290300"/>
            <a:ext cx="1048500" cy="1048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3" name="Google Shape;273;p38"/>
          <p:cNvSpPr txBox="1"/>
          <p:nvPr/>
        </p:nvSpPr>
        <p:spPr>
          <a:xfrm>
            <a:off x="5547900" y="0"/>
            <a:ext cx="1943700" cy="3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Pitch Circles are tangent</a:t>
            </a:r>
            <a:endParaRPr/>
          </a:p>
        </p:txBody>
      </p:sp>
      <p:pic>
        <p:nvPicPr>
          <p:cNvPr id="274" name="Google Shape;27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3325"/>
            <a:ext cx="5613736" cy="4956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8"/>
          <p:cNvSpPr txBox="1"/>
          <p:nvPr/>
        </p:nvSpPr>
        <p:spPr>
          <a:xfrm>
            <a:off x="108525" y="2580950"/>
            <a:ext cx="1518600" cy="5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 pitch circle,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Effective size of the gear</a:t>
            </a:r>
            <a:endParaRPr/>
          </a:p>
        </p:txBody>
      </p:sp>
      <p:pic>
        <p:nvPicPr>
          <p:cNvPr id="276" name="Google Shape;276;p38"/>
          <p:cNvPicPr preferRelativeResize="0"/>
          <p:nvPr/>
        </p:nvPicPr>
        <p:blipFill rotWithShape="1">
          <a:blip r:embed="rId4">
            <a:alphaModFix/>
          </a:blip>
          <a:srcRect b="0" l="27725" r="0" t="0"/>
          <a:stretch/>
        </p:blipFill>
        <p:spPr>
          <a:xfrm>
            <a:off x="5165400" y="753025"/>
            <a:ext cx="3767550" cy="2535025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8"/>
          <p:cNvSpPr txBox="1"/>
          <p:nvPr/>
        </p:nvSpPr>
        <p:spPr>
          <a:xfrm>
            <a:off x="5209150" y="3482950"/>
            <a:ext cx="34290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Diametral Pitch - the number of teeth per inch of pitch diameter (pitch circle), determines how the gears will physically mesh.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38"/>
          <p:cNvSpPr txBox="1"/>
          <p:nvPr/>
        </p:nvSpPr>
        <p:spPr>
          <a:xfrm>
            <a:off x="5209150" y="5205875"/>
            <a:ext cx="1676100" cy="10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 of teeth (t) + 2 (t) divided by DP (t/in) = real diameter</a:t>
            </a:r>
            <a:endParaRPr/>
          </a:p>
        </p:txBody>
      </p:sp>
      <p:sp>
        <p:nvSpPr>
          <p:cNvPr id="279" name="Google Shape;279;p38"/>
          <p:cNvSpPr txBox="1"/>
          <p:nvPr/>
        </p:nvSpPr>
        <p:spPr>
          <a:xfrm>
            <a:off x="2566500" y="4148325"/>
            <a:ext cx="23571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38"/>
          <p:cNvSpPr txBox="1"/>
          <p:nvPr/>
        </p:nvSpPr>
        <p:spPr>
          <a:xfrm>
            <a:off x="7364300" y="5177850"/>
            <a:ext cx="1676100" cy="10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 of teeth / DP (t/in) = pitch circle diameter</a:t>
            </a:r>
            <a:endParaRPr/>
          </a:p>
        </p:txBody>
      </p:sp>
      <p:cxnSp>
        <p:nvCxnSpPr>
          <p:cNvPr id="281" name="Google Shape;281;p38"/>
          <p:cNvCxnSpPr/>
          <p:nvPr/>
        </p:nvCxnSpPr>
        <p:spPr>
          <a:xfrm flipH="1" rot="10800000">
            <a:off x="7364300" y="3148850"/>
            <a:ext cx="356100" cy="387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4050" y="1157050"/>
            <a:ext cx="6515901" cy="366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9"/>
          <p:cNvSpPr txBox="1"/>
          <p:nvPr/>
        </p:nvSpPr>
        <p:spPr>
          <a:xfrm>
            <a:off x="371350" y="192025"/>
            <a:ext cx="7087200" cy="12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Raleway"/>
                <a:ea typeface="Raleway"/>
                <a:cs typeface="Raleway"/>
                <a:sym typeface="Raleway"/>
              </a:rPr>
              <a:t>What is the gear ratio?</a:t>
            </a:r>
            <a:endParaRPr b="1" sz="36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8" name="Google Shape;288;p39"/>
          <p:cNvSpPr txBox="1"/>
          <p:nvPr/>
        </p:nvSpPr>
        <p:spPr>
          <a:xfrm>
            <a:off x="3418125" y="989425"/>
            <a:ext cx="666000" cy="4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 teeth</a:t>
            </a:r>
            <a:endParaRPr/>
          </a:p>
        </p:txBody>
      </p:sp>
      <p:sp>
        <p:nvSpPr>
          <p:cNvPr id="289" name="Google Shape;289;p39"/>
          <p:cNvSpPr txBox="1"/>
          <p:nvPr/>
        </p:nvSpPr>
        <p:spPr>
          <a:xfrm>
            <a:off x="1430150" y="2364300"/>
            <a:ext cx="666000" cy="4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 teeth</a:t>
            </a:r>
            <a:endParaRPr/>
          </a:p>
        </p:txBody>
      </p:sp>
      <p:sp>
        <p:nvSpPr>
          <p:cNvPr id="290" name="Google Shape;290;p39"/>
          <p:cNvSpPr txBox="1"/>
          <p:nvPr/>
        </p:nvSpPr>
        <p:spPr>
          <a:xfrm>
            <a:off x="3166475" y="3926525"/>
            <a:ext cx="666000" cy="4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 teeth</a:t>
            </a:r>
            <a:endParaRPr/>
          </a:p>
        </p:txBody>
      </p:sp>
      <p:sp>
        <p:nvSpPr>
          <p:cNvPr id="291" name="Google Shape;291;p39"/>
          <p:cNvSpPr txBox="1"/>
          <p:nvPr/>
        </p:nvSpPr>
        <p:spPr>
          <a:xfrm>
            <a:off x="6289200" y="3926525"/>
            <a:ext cx="666000" cy="4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30 teeth</a:t>
            </a:r>
            <a:endParaRPr/>
          </a:p>
        </p:txBody>
      </p:sp>
      <p:sp>
        <p:nvSpPr>
          <p:cNvPr id="292" name="Google Shape;292;p39"/>
          <p:cNvSpPr txBox="1"/>
          <p:nvPr/>
        </p:nvSpPr>
        <p:spPr>
          <a:xfrm>
            <a:off x="2096150" y="1316850"/>
            <a:ext cx="939000" cy="3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input</a:t>
            </a:r>
            <a:endParaRPr b="1"/>
          </a:p>
        </p:txBody>
      </p:sp>
      <p:sp>
        <p:nvSpPr>
          <p:cNvPr id="293" name="Google Shape;293;p39"/>
          <p:cNvSpPr txBox="1"/>
          <p:nvPr/>
        </p:nvSpPr>
        <p:spPr>
          <a:xfrm>
            <a:off x="6890950" y="3642400"/>
            <a:ext cx="939000" cy="3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output</a:t>
            </a:r>
            <a:endParaRPr b="1"/>
          </a:p>
        </p:txBody>
      </p:sp>
      <p:sp>
        <p:nvSpPr>
          <p:cNvPr id="294" name="Google Shape;294;p39"/>
          <p:cNvSpPr txBox="1"/>
          <p:nvPr/>
        </p:nvSpPr>
        <p:spPr>
          <a:xfrm>
            <a:off x="450425" y="1009950"/>
            <a:ext cx="1718100" cy="9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Driven over driver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Used to calculate speed and acceleration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90450"/>
            <a:ext cx="8839199" cy="32722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1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Simple Gear Ratio Math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5" name="Google Shape;30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248900"/>
            <a:ext cx="4116349" cy="3087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66900" y="1248900"/>
            <a:ext cx="4116349" cy="308726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7" name="Google Shape;307;p41"/>
          <p:cNvCxnSpPr/>
          <p:nvPr/>
        </p:nvCxnSpPr>
        <p:spPr>
          <a:xfrm flipH="1">
            <a:off x="4643875" y="1151525"/>
            <a:ext cx="7200" cy="3282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2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Gearbox Calculations</a:t>
            </a:r>
            <a:endParaRPr/>
          </a:p>
        </p:txBody>
      </p:sp>
      <p:sp>
        <p:nvSpPr>
          <p:cNvPr id="313" name="Google Shape;313;p42"/>
          <p:cNvSpPr txBox="1"/>
          <p:nvPr>
            <p:ph idx="1" type="body"/>
          </p:nvPr>
        </p:nvSpPr>
        <p:spPr>
          <a:xfrm>
            <a:off x="311700" y="1152475"/>
            <a:ext cx="8282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Pitch diameter = number of teeth/Diametral pitch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Outer diameter (OD) = (number of teeth+2)/Diametral pitch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In real life you want to add a small mesh gap so that there is a little bit of clearance between the gears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14" name="Google Shape;314;p42"/>
          <p:cNvPicPr preferRelativeResize="0"/>
          <p:nvPr/>
        </p:nvPicPr>
        <p:blipFill rotWithShape="1">
          <a:blip r:embed="rId3">
            <a:alphaModFix/>
          </a:blip>
          <a:srcRect b="0" l="27725" r="0" t="0"/>
          <a:stretch/>
        </p:blipFill>
        <p:spPr>
          <a:xfrm>
            <a:off x="5064750" y="2489225"/>
            <a:ext cx="3767550" cy="253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3"/>
          <p:cNvSpPr txBox="1"/>
          <p:nvPr>
            <p:ph idx="1" type="body"/>
          </p:nvPr>
        </p:nvSpPr>
        <p:spPr>
          <a:xfrm>
            <a:off x="595350" y="368025"/>
            <a:ext cx="3557100" cy="97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Measurements</a:t>
            </a:r>
            <a:endParaRPr/>
          </a:p>
        </p:txBody>
      </p:sp>
      <p:sp>
        <p:nvSpPr>
          <p:cNvPr id="320" name="Google Shape;320;p43"/>
          <p:cNvSpPr txBox="1"/>
          <p:nvPr/>
        </p:nvSpPr>
        <p:spPr>
          <a:xfrm>
            <a:off x="653650" y="1157275"/>
            <a:ext cx="6986700" cy="29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Clr>
                <a:srgbClr val="28324A"/>
              </a:buClr>
              <a:buSzPts val="2000"/>
              <a:buFont typeface="Montserrat"/>
              <a:buChar char="-"/>
            </a:pPr>
            <a:r>
              <a:rPr lang="en" sz="2000">
                <a:solidFill>
                  <a:srgbClr val="28324A"/>
                </a:solidFill>
                <a:latin typeface="Montserrat"/>
                <a:ea typeface="Montserrat"/>
                <a:cs typeface="Montserrat"/>
                <a:sym typeface="Montserrat"/>
              </a:rPr>
              <a:t>Given:</a:t>
            </a:r>
            <a:endParaRPr sz="2000">
              <a:solidFill>
                <a:srgbClr val="28324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28324A"/>
              </a:buClr>
              <a:buSzPts val="2000"/>
              <a:buFont typeface="Montserrat"/>
              <a:buChar char="-"/>
            </a:pPr>
            <a:r>
              <a:rPr lang="en" sz="2000">
                <a:solidFill>
                  <a:srgbClr val="28324A"/>
                </a:solidFill>
                <a:latin typeface="Montserrat"/>
                <a:ea typeface="Montserrat"/>
                <a:cs typeface="Montserrat"/>
                <a:sym typeface="Montserrat"/>
              </a:rPr>
              <a:t>Gear 1: 36 T ½-inch hex bore gear (aluminum)</a:t>
            </a:r>
            <a:endParaRPr sz="2000">
              <a:solidFill>
                <a:srgbClr val="28324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28324A"/>
              </a:buClr>
              <a:buSzPts val="2000"/>
              <a:buFont typeface="Montserrat"/>
              <a:buChar char="-"/>
            </a:pPr>
            <a:r>
              <a:rPr lang="en" sz="2000">
                <a:solidFill>
                  <a:srgbClr val="28324A"/>
                </a:solidFill>
                <a:latin typeface="Montserrat"/>
                <a:ea typeface="Montserrat"/>
                <a:cs typeface="Montserrat"/>
                <a:sym typeface="Montserrat"/>
              </a:rPr>
              <a:t>Gear Ratio: 3 to 5</a:t>
            </a:r>
            <a:endParaRPr sz="2000">
              <a:solidFill>
                <a:srgbClr val="28324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28324A"/>
              </a:buClr>
              <a:buSzPts val="2000"/>
              <a:buFont typeface="Montserrat"/>
              <a:buChar char="-"/>
            </a:pPr>
            <a:r>
              <a:rPr lang="en" sz="2000">
                <a:solidFill>
                  <a:srgbClr val="28324A"/>
                </a:solidFill>
                <a:latin typeface="Montserrat"/>
                <a:ea typeface="Montserrat"/>
                <a:cs typeface="Montserrat"/>
                <a:sym typeface="Montserrat"/>
              </a:rPr>
              <a:t>Diametral Pitch = 20 (same for both gears)</a:t>
            </a:r>
            <a:endParaRPr sz="2000">
              <a:solidFill>
                <a:srgbClr val="28324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8324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Clr>
                <a:srgbClr val="28324A"/>
              </a:buClr>
              <a:buSzPts val="2000"/>
              <a:buFont typeface="Montserrat"/>
              <a:buChar char="-"/>
            </a:pPr>
            <a:r>
              <a:rPr lang="en" sz="2000">
                <a:solidFill>
                  <a:srgbClr val="28324A"/>
                </a:solidFill>
                <a:latin typeface="Montserrat"/>
                <a:ea typeface="Montserrat"/>
                <a:cs typeface="Montserrat"/>
                <a:sym typeface="Montserrat"/>
              </a:rPr>
              <a:t>Find:</a:t>
            </a:r>
            <a:endParaRPr sz="2000">
              <a:solidFill>
                <a:srgbClr val="28324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28324A"/>
              </a:buClr>
              <a:buSzPts val="2000"/>
              <a:buFont typeface="Montserrat"/>
              <a:buChar char="-"/>
            </a:pPr>
            <a:r>
              <a:rPr lang="en" sz="2000">
                <a:solidFill>
                  <a:srgbClr val="28324A"/>
                </a:solidFill>
                <a:latin typeface="Montserrat"/>
                <a:ea typeface="Montserrat"/>
                <a:cs typeface="Montserrat"/>
                <a:sym typeface="Montserrat"/>
              </a:rPr>
              <a:t>Gear 2 Teeth</a:t>
            </a:r>
            <a:endParaRPr sz="2000">
              <a:solidFill>
                <a:srgbClr val="28324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28324A"/>
              </a:buClr>
              <a:buSzPts val="2000"/>
              <a:buFont typeface="Montserrat"/>
              <a:buChar char="-"/>
            </a:pPr>
            <a:r>
              <a:rPr lang="en" sz="2000">
                <a:solidFill>
                  <a:srgbClr val="28324A"/>
                </a:solidFill>
                <a:latin typeface="Montserrat"/>
                <a:ea typeface="Montserrat"/>
                <a:cs typeface="Montserrat"/>
                <a:sym typeface="Montserrat"/>
              </a:rPr>
              <a:t>Gear 1 &amp; 2 Pitch Diameter</a:t>
            </a:r>
            <a:endParaRPr sz="2000">
              <a:solidFill>
                <a:srgbClr val="28324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1" name="Google Shape;321;p43"/>
          <p:cNvSpPr txBox="1"/>
          <p:nvPr/>
        </p:nvSpPr>
        <p:spPr>
          <a:xfrm>
            <a:off x="921550" y="3761150"/>
            <a:ext cx="5089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Hints: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Gear Ratio = Driven over Driver (teeth)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Diametral Pitch = # of teeth / pitch diameter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4"/>
          <p:cNvSpPr txBox="1"/>
          <p:nvPr>
            <p:ph idx="1" type="body"/>
          </p:nvPr>
        </p:nvSpPr>
        <p:spPr>
          <a:xfrm>
            <a:off x="595350" y="368025"/>
            <a:ext cx="3557100" cy="97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Measurements</a:t>
            </a:r>
            <a:endParaRPr/>
          </a:p>
        </p:txBody>
      </p:sp>
      <p:sp>
        <p:nvSpPr>
          <p:cNvPr id="327" name="Google Shape;327;p44"/>
          <p:cNvSpPr txBox="1"/>
          <p:nvPr/>
        </p:nvSpPr>
        <p:spPr>
          <a:xfrm>
            <a:off x="675075" y="1281425"/>
            <a:ext cx="69867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rgbClr val="28324A"/>
              </a:buClr>
              <a:buSzPts val="2000"/>
              <a:buFont typeface="Montserrat"/>
              <a:buChar char="-"/>
            </a:pPr>
            <a:r>
              <a:rPr lang="en" sz="2000">
                <a:solidFill>
                  <a:srgbClr val="28324A"/>
                </a:solidFill>
                <a:latin typeface="Montserrat"/>
                <a:ea typeface="Montserrat"/>
                <a:cs typeface="Montserrat"/>
                <a:sym typeface="Montserrat"/>
              </a:rPr>
              <a:t>Gear 1: 36 T ½-inch hex bore gear (aluminum)</a:t>
            </a:r>
            <a:endParaRPr sz="2000">
              <a:solidFill>
                <a:srgbClr val="28324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2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324A"/>
              </a:buClr>
              <a:buSzPts val="2000"/>
              <a:buFont typeface="Montserrat"/>
              <a:buChar char="-"/>
            </a:pPr>
            <a:r>
              <a:rPr lang="en" sz="2000">
                <a:solidFill>
                  <a:srgbClr val="28324A"/>
                </a:solidFill>
                <a:latin typeface="Montserrat"/>
                <a:ea typeface="Montserrat"/>
                <a:cs typeface="Montserrat"/>
                <a:sym typeface="Montserrat"/>
              </a:rPr>
              <a:t>Pitch Diameter = 1.8 in</a:t>
            </a:r>
            <a:endParaRPr sz="2000">
              <a:solidFill>
                <a:srgbClr val="28324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1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324A"/>
              </a:buClr>
              <a:buSzPts val="2000"/>
              <a:buFont typeface="Montserrat"/>
              <a:buChar char="-"/>
            </a:pPr>
            <a:r>
              <a:rPr lang="en" sz="2000">
                <a:solidFill>
                  <a:srgbClr val="28324A"/>
                </a:solidFill>
                <a:latin typeface="Montserrat"/>
                <a:ea typeface="Montserrat"/>
                <a:cs typeface="Montserrat"/>
                <a:sym typeface="Montserrat"/>
              </a:rPr>
              <a:t>Gear 2: 60 T ½-inch hex bore gear (aluminum)</a:t>
            </a:r>
            <a:endParaRPr sz="2000">
              <a:solidFill>
                <a:srgbClr val="28324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2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324A"/>
              </a:buClr>
              <a:buSzPts val="2000"/>
              <a:buFont typeface="Montserrat"/>
              <a:buChar char="-"/>
            </a:pPr>
            <a:r>
              <a:rPr lang="en" sz="2000">
                <a:solidFill>
                  <a:srgbClr val="28324A"/>
                </a:solidFill>
                <a:latin typeface="Montserrat"/>
                <a:ea typeface="Montserrat"/>
                <a:cs typeface="Montserrat"/>
                <a:sym typeface="Montserrat"/>
              </a:rPr>
              <a:t>Pitch Diameter = 3 in</a:t>
            </a:r>
            <a:endParaRPr sz="2000">
              <a:solidFill>
                <a:srgbClr val="28324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1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324A"/>
              </a:buClr>
              <a:buSzPts val="2000"/>
              <a:buFont typeface="Montserrat"/>
              <a:buChar char="-"/>
            </a:pPr>
            <a:r>
              <a:rPr lang="en" sz="2000">
                <a:solidFill>
                  <a:srgbClr val="28324A"/>
                </a:solidFill>
                <a:latin typeface="Montserrat"/>
                <a:ea typeface="Montserrat"/>
                <a:cs typeface="Montserrat"/>
                <a:sym typeface="Montserrat"/>
              </a:rPr>
              <a:t>Gear Ratio: 3 to 5</a:t>
            </a:r>
            <a:endParaRPr sz="2000">
              <a:solidFill>
                <a:srgbClr val="28324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1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324A"/>
              </a:buClr>
              <a:buSzPts val="2000"/>
              <a:buFont typeface="Montserrat"/>
              <a:buChar char="-"/>
            </a:pPr>
            <a:r>
              <a:rPr lang="en" sz="2000">
                <a:solidFill>
                  <a:srgbClr val="28324A"/>
                </a:solidFill>
                <a:latin typeface="Montserrat"/>
                <a:ea typeface="Montserrat"/>
                <a:cs typeface="Montserrat"/>
                <a:sym typeface="Montserrat"/>
              </a:rPr>
              <a:t>Diametral Pitch = 20 ul/in (same for both gears)</a:t>
            </a:r>
            <a:endParaRPr sz="2000">
              <a:solidFill>
                <a:srgbClr val="28324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5"/>
          <p:cNvSpPr txBox="1"/>
          <p:nvPr>
            <p:ph type="title"/>
          </p:nvPr>
        </p:nvSpPr>
        <p:spPr>
          <a:xfrm>
            <a:off x="395725" y="458925"/>
            <a:ext cx="471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Try it out!</a:t>
            </a:r>
            <a:endParaRPr/>
          </a:p>
        </p:txBody>
      </p:sp>
      <p:pic>
        <p:nvPicPr>
          <p:cNvPr id="333" name="Google Shape;33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2813" y="1185025"/>
            <a:ext cx="2818375" cy="3262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6"/>
          <p:cNvSpPr txBox="1"/>
          <p:nvPr>
            <p:ph type="title"/>
          </p:nvPr>
        </p:nvSpPr>
        <p:spPr>
          <a:xfrm>
            <a:off x="713225" y="445025"/>
            <a:ext cx="67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Conceptual → Detailed Geometry</a:t>
            </a:r>
            <a:endParaRPr/>
          </a:p>
        </p:txBody>
      </p:sp>
      <p:sp>
        <p:nvSpPr>
          <p:cNvPr id="339" name="Google Shape;339;p46"/>
          <p:cNvSpPr txBox="1"/>
          <p:nvPr>
            <p:ph idx="1" type="body"/>
          </p:nvPr>
        </p:nvSpPr>
        <p:spPr>
          <a:xfrm>
            <a:off x="7293800" y="2344000"/>
            <a:ext cx="1581000" cy="45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500"/>
              <a:t>Calculations</a:t>
            </a:r>
            <a:endParaRPr sz="1500"/>
          </a:p>
        </p:txBody>
      </p:sp>
      <p:pic>
        <p:nvPicPr>
          <p:cNvPr id="340" name="Google Shape;34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000" y="1255773"/>
            <a:ext cx="3334124" cy="333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46"/>
          <p:cNvPicPr preferRelativeResize="0"/>
          <p:nvPr/>
        </p:nvPicPr>
        <p:blipFill rotWithShape="1">
          <a:blip r:embed="rId4">
            <a:alphaModFix/>
          </a:blip>
          <a:srcRect b="0" l="0" r="2780" t="0"/>
          <a:stretch/>
        </p:blipFill>
        <p:spPr>
          <a:xfrm>
            <a:off x="4216875" y="2759502"/>
            <a:ext cx="4657925" cy="1826450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46"/>
          <p:cNvSpPr txBox="1"/>
          <p:nvPr>
            <p:ph idx="1" type="body"/>
          </p:nvPr>
        </p:nvSpPr>
        <p:spPr>
          <a:xfrm>
            <a:off x="3888447" y="1255775"/>
            <a:ext cx="2093400" cy="102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Basic Shapes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/>
              <a:t>Parameters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/>
              <a:t>Constraints</a:t>
            </a:r>
            <a:endParaRPr sz="15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7"/>
          <p:cNvSpPr txBox="1"/>
          <p:nvPr>
            <p:ph type="title"/>
          </p:nvPr>
        </p:nvSpPr>
        <p:spPr>
          <a:xfrm>
            <a:off x="713250" y="1369163"/>
            <a:ext cx="7717500" cy="164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Inventor</a:t>
            </a:r>
            <a:endParaRPr/>
          </a:p>
        </p:txBody>
      </p:sp>
      <p:sp>
        <p:nvSpPr>
          <p:cNvPr id="348" name="Google Shape;348;p47"/>
          <p:cNvSpPr txBox="1"/>
          <p:nvPr>
            <p:ph idx="1" type="subTitle"/>
          </p:nvPr>
        </p:nvSpPr>
        <p:spPr>
          <a:xfrm>
            <a:off x="1712700" y="3353850"/>
            <a:ext cx="5718600" cy="8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Let’s take a look around!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8"/>
          <p:cNvSpPr txBox="1"/>
          <p:nvPr>
            <p:ph type="title"/>
          </p:nvPr>
        </p:nvSpPr>
        <p:spPr>
          <a:xfrm>
            <a:off x="337500" y="652850"/>
            <a:ext cx="8604600" cy="112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attendance: 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solidFill>
                  <a:schemeClr val="hlink"/>
                </a:solidFill>
                <a:hlinkClick r:id="rId3"/>
              </a:rPr>
              <a:t>https://tinyurl.com/846fallWorkshops26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solidFill>
                  <a:schemeClr val="hlink"/>
                </a:solidFill>
                <a:hlinkClick r:id="rId4"/>
              </a:rPr>
              <a:t>https://forms.gle/YQXYzKseUSZpchvh7</a:t>
            </a:r>
            <a:endParaRPr sz="3600"/>
          </a:p>
        </p:txBody>
      </p:sp>
      <p:pic>
        <p:nvPicPr>
          <p:cNvPr id="354" name="Google Shape;354;p48" title="qr-cod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1575" y="2082649"/>
            <a:ext cx="3060851" cy="3060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9"/>
          <p:cNvSpPr txBox="1"/>
          <p:nvPr>
            <p:ph type="title"/>
          </p:nvPr>
        </p:nvSpPr>
        <p:spPr>
          <a:xfrm>
            <a:off x="353625" y="880650"/>
            <a:ext cx="8411700" cy="338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/>
              <a:t>Thank you for coming!</a:t>
            </a:r>
            <a:endParaRPr sz="6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Please push in your chairs before you leave!</a:t>
            </a:r>
            <a:endParaRPr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inimalist Business Slides by Slidesgo">
  <a:themeElements>
    <a:clrScheme name="Simple Light">
      <a:dk1>
        <a:srgbClr val="000000"/>
      </a:dk1>
      <a:lt1>
        <a:srgbClr val="F5F2EE"/>
      </a:lt1>
      <a:dk2>
        <a:srgbClr val="000000"/>
      </a:dk2>
      <a:lt2>
        <a:srgbClr val="EEEEEE"/>
      </a:lt2>
      <a:accent1>
        <a:srgbClr val="3F3533"/>
      </a:accent1>
      <a:accent2>
        <a:srgbClr val="3F3533"/>
      </a:accent2>
      <a:accent3>
        <a:srgbClr val="3F3533"/>
      </a:accent3>
      <a:accent4>
        <a:srgbClr val="3F3533"/>
      </a:accent4>
      <a:accent5>
        <a:srgbClr val="3F3533"/>
      </a:accent5>
      <a:accent6>
        <a:srgbClr val="3F353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